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18"/>
  </p:notesMasterIdLst>
  <p:sldIdLst>
    <p:sldId id="256" r:id="rId3"/>
    <p:sldId id="257" r:id="rId4"/>
    <p:sldId id="268" r:id="rId5"/>
    <p:sldId id="258" r:id="rId6"/>
    <p:sldId id="269" r:id="rId7"/>
    <p:sldId id="259" r:id="rId8"/>
    <p:sldId id="260" r:id="rId9"/>
    <p:sldId id="261" r:id="rId10"/>
    <p:sldId id="262" r:id="rId11"/>
    <p:sldId id="270" r:id="rId12"/>
    <p:sldId id="263" r:id="rId13"/>
    <p:sldId id="264" r:id="rId14"/>
    <p:sldId id="271" r:id="rId15"/>
    <p:sldId id="265" r:id="rId16"/>
    <p:sldId id="267" r:id="rId17"/>
  </p:sldIdLst>
  <p:sldSz cx="9144000" cy="6858000" type="screen4x3"/>
  <p:notesSz cx="6858000" cy="9144000"/>
  <p:embeddedFontLst>
    <p:embeddedFont>
      <p:font typeface="Verdana" panose="020B060403050404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870305-D629-4337-A20D-21DFA6EBD4CB}" v="554" dt="2020-07-15T17:08:01.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19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Downs" userId="dbccb83c08dfc046" providerId="LiveId" clId="{FC870305-D629-4337-A20D-21DFA6EBD4CB}"/>
    <pc:docChg chg="custSel addSld modSld sldOrd">
      <pc:chgData name="Daniel Downs" userId="dbccb83c08dfc046" providerId="LiveId" clId="{FC870305-D629-4337-A20D-21DFA6EBD4CB}" dt="2020-07-15T17:16:42.590" v="1089" actId="1076"/>
      <pc:docMkLst>
        <pc:docMk/>
      </pc:docMkLst>
      <pc:sldChg chg="modSp mod">
        <pc:chgData name="Daniel Downs" userId="dbccb83c08dfc046" providerId="LiveId" clId="{FC870305-D629-4337-A20D-21DFA6EBD4CB}" dt="2020-07-15T16:56:26.416" v="1" actId="113"/>
        <pc:sldMkLst>
          <pc:docMk/>
          <pc:sldMk cId="1025627586" sldId="265"/>
        </pc:sldMkLst>
        <pc:spChg chg="mod">
          <ac:chgData name="Daniel Downs" userId="dbccb83c08dfc046" providerId="LiveId" clId="{FC870305-D629-4337-A20D-21DFA6EBD4CB}" dt="2020-07-15T16:56:26.416" v="1" actId="113"/>
          <ac:spMkLst>
            <pc:docMk/>
            <pc:sldMk cId="1025627586" sldId="265"/>
            <ac:spMk id="2" creationId="{00000000-0000-0000-0000-000000000000}"/>
          </ac:spMkLst>
        </pc:spChg>
      </pc:sldChg>
      <pc:sldChg chg="modSp mod">
        <pc:chgData name="Daniel Downs" userId="dbccb83c08dfc046" providerId="LiveId" clId="{FC870305-D629-4337-A20D-21DFA6EBD4CB}" dt="2020-07-15T16:56:33.563" v="3" actId="113"/>
        <pc:sldMkLst>
          <pc:docMk/>
          <pc:sldMk cId="1947671863" sldId="267"/>
        </pc:sldMkLst>
        <pc:spChg chg="mod">
          <ac:chgData name="Daniel Downs" userId="dbccb83c08dfc046" providerId="LiveId" clId="{FC870305-D629-4337-A20D-21DFA6EBD4CB}" dt="2020-07-15T16:56:33.563" v="3" actId="113"/>
          <ac:spMkLst>
            <pc:docMk/>
            <pc:sldMk cId="1947671863" sldId="267"/>
            <ac:spMk id="2" creationId="{00000000-0000-0000-0000-000000000000}"/>
          </ac:spMkLst>
        </pc:spChg>
      </pc:sldChg>
      <pc:sldChg chg="addSp delSp modSp add mod ord modAnim modNotesTx">
        <pc:chgData name="Daniel Downs" userId="dbccb83c08dfc046" providerId="LiveId" clId="{FC870305-D629-4337-A20D-21DFA6EBD4CB}" dt="2020-07-15T17:16:42.590" v="1089" actId="1076"/>
        <pc:sldMkLst>
          <pc:docMk/>
          <pc:sldMk cId="759380373" sldId="271"/>
        </pc:sldMkLst>
        <pc:spChg chg="mod">
          <ac:chgData name="Daniel Downs" userId="dbccb83c08dfc046" providerId="LiveId" clId="{FC870305-D629-4337-A20D-21DFA6EBD4CB}" dt="2020-07-15T17:06:54.438" v="517" actId="20577"/>
          <ac:spMkLst>
            <pc:docMk/>
            <pc:sldMk cId="759380373" sldId="271"/>
            <ac:spMk id="2" creationId="{00000000-0000-0000-0000-000000000000}"/>
          </ac:spMkLst>
        </pc:spChg>
        <pc:spChg chg="mod">
          <ac:chgData name="Daniel Downs" userId="dbccb83c08dfc046" providerId="LiveId" clId="{FC870305-D629-4337-A20D-21DFA6EBD4CB}" dt="2020-07-15T17:08:01.215" v="689" actId="20577"/>
          <ac:spMkLst>
            <pc:docMk/>
            <pc:sldMk cId="759380373" sldId="271"/>
            <ac:spMk id="3" creationId="{00000000-0000-0000-0000-000000000000}"/>
          </ac:spMkLst>
        </pc:spChg>
        <pc:picChg chg="add del mod">
          <ac:chgData name="Daniel Downs" userId="dbccb83c08dfc046" providerId="LiveId" clId="{FC870305-D629-4337-A20D-21DFA6EBD4CB}" dt="2020-07-15T17:06:30.434" v="494" actId="478"/>
          <ac:picMkLst>
            <pc:docMk/>
            <pc:sldMk cId="759380373" sldId="271"/>
            <ac:picMk id="5" creationId="{5F0DF062-1E58-4C2C-AB12-CBEA7C2BEA79}"/>
          </ac:picMkLst>
        </pc:picChg>
        <pc:picChg chg="add mod">
          <ac:chgData name="Daniel Downs" userId="dbccb83c08dfc046" providerId="LiveId" clId="{FC870305-D629-4337-A20D-21DFA6EBD4CB}" dt="2020-07-15T17:16:42.590" v="1089" actId="1076"/>
          <ac:picMkLst>
            <pc:docMk/>
            <pc:sldMk cId="759380373" sldId="271"/>
            <ac:picMk id="5" creationId="{6E711B2D-FDFA-454D-901A-77E26385AACC}"/>
          </ac:picMkLst>
        </pc:picChg>
        <pc:picChg chg="add del mod">
          <ac:chgData name="Daniel Downs" userId="dbccb83c08dfc046" providerId="LiveId" clId="{FC870305-D629-4337-A20D-21DFA6EBD4CB}" dt="2020-07-15T17:16:33.891" v="1085" actId="478"/>
          <ac:picMkLst>
            <pc:docMk/>
            <pc:sldMk cId="759380373" sldId="271"/>
            <ac:picMk id="7" creationId="{EEDE2FEC-E483-4D60-872E-76A4180B85D4}"/>
          </ac:picMkLst>
        </pc:picChg>
        <pc:picChg chg="add del mod">
          <ac:chgData name="Daniel Downs" userId="dbccb83c08dfc046" providerId="LiveId" clId="{FC870305-D629-4337-A20D-21DFA6EBD4CB}" dt="2020-07-15T16:57:25.453" v="25" actId="21"/>
          <ac:picMkLst>
            <pc:docMk/>
            <pc:sldMk cId="759380373" sldId="271"/>
            <ac:picMk id="1026" creationId="{AC30AF3A-95E5-4917-809A-C0450232468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763677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5d8ace950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g5d8ace950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dd70fbc49_0_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dd70fbc49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ddecff21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ddecff2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5ddecff21e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5ddecff21e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A and B are hydrolysis reactions, where water is added to break down molecules (polymers being broken down into monomers). </a:t>
            </a:r>
          </a:p>
          <a:p>
            <a:r>
              <a:rPr lang="en-US" dirty="0"/>
              <a:t>C is a dehydration reaction, where water is removed to join molecules (monomers join to </a:t>
            </a:r>
            <a:r>
              <a:rPr lang="en-US"/>
              <a:t>form polymers)</a:t>
            </a:r>
            <a:endParaRPr lang="en-US" dirty="0"/>
          </a:p>
        </p:txBody>
      </p:sp>
    </p:spTree>
    <p:extLst>
      <p:ext uri="{BB962C8B-B14F-4D97-AF65-F5344CB8AC3E}">
        <p14:creationId xmlns:p14="http://schemas.microsoft.com/office/powerpoint/2010/main" val="2948394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238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Answers:</a:t>
            </a:r>
            <a:r>
              <a:rPr lang="en-US" baseline="0" dirty="0"/>
              <a:t> </a:t>
            </a:r>
          </a:p>
          <a:p>
            <a:pPr marL="0" lvl="0" indent="0" algn="l" rtl="0">
              <a:spcBef>
                <a:spcPts val="0"/>
              </a:spcBef>
              <a:spcAft>
                <a:spcPts val="0"/>
              </a:spcAft>
              <a:buNone/>
            </a:pPr>
            <a:r>
              <a:rPr lang="en-US" baseline="0" dirty="0"/>
              <a:t>2. C</a:t>
            </a:r>
            <a:r>
              <a:rPr lang="en-US" dirty="0"/>
              <a:t>arbon can form diverse molecules because it can bond to four other atoms.</a:t>
            </a:r>
            <a:r>
              <a:rPr lang="en-US" baseline="0" dirty="0"/>
              <a:t> </a:t>
            </a:r>
            <a:r>
              <a:rPr lang="en-US" dirty="0"/>
              <a:t>The electron configuration of carbon gives it covalent compatibility with many other elements.</a:t>
            </a:r>
          </a:p>
          <a:p>
            <a:pPr marL="0" lvl="0" indent="0" algn="l" rtl="0">
              <a:spcBef>
                <a:spcPts val="0"/>
              </a:spcBef>
              <a:spcAft>
                <a:spcPts val="0"/>
              </a:spcAft>
              <a:buNone/>
            </a:pPr>
            <a:r>
              <a:rPr lang="en-US" dirty="0"/>
              <a:t>3. Silicon</a:t>
            </a:r>
            <a:r>
              <a:rPr lang="en-US" baseline="0" dirty="0"/>
              <a:t> is in the same group as carbon, meaning it will behave similarly since it has the same number of valence electrons. Interesting fact: if there was more silicon in the universe, life on Earth could have been silicon based, but there was far more carbon, hence, we are carbon based life forms.</a:t>
            </a:r>
            <a:endParaRPr lang="en-US" dirty="0"/>
          </a:p>
        </p:txBody>
      </p:sp>
    </p:spTree>
    <p:extLst>
      <p:ext uri="{BB962C8B-B14F-4D97-AF65-F5344CB8AC3E}">
        <p14:creationId xmlns:p14="http://schemas.microsoft.com/office/powerpoint/2010/main" val="373238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d8ace9504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d8ace950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Make sure to emphasize to students that carbon can form diverse molecules because it can bond to four other atoms.</a:t>
            </a:r>
            <a:endParaRPr dirty="0"/>
          </a:p>
          <a:p>
            <a:pPr marL="0" lvl="0" indent="0" algn="l" rtl="0">
              <a:spcBef>
                <a:spcPts val="0"/>
              </a:spcBef>
              <a:spcAft>
                <a:spcPts val="0"/>
              </a:spcAft>
              <a:buNone/>
            </a:pPr>
            <a:r>
              <a:rPr lang="en" dirty="0"/>
              <a:t>The electron configuration of carbon gives it covalent compatibility with many other elements</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5d8ace9504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5d8ace950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Make sure to emphasize to students that carbon can form diverse molecules because it can bond to four other atoms.</a:t>
            </a:r>
            <a:endParaRPr dirty="0"/>
          </a:p>
          <a:p>
            <a:pPr marL="0" lvl="0" indent="0" algn="l" rtl="0">
              <a:spcBef>
                <a:spcPts val="0"/>
              </a:spcBef>
              <a:spcAft>
                <a:spcPts val="0"/>
              </a:spcAft>
              <a:buNone/>
            </a:pPr>
            <a:r>
              <a:rPr lang="en" dirty="0"/>
              <a:t>The electron configuration of carbon gives it covalent compatibility with many other elements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dd70fbc4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dd70fbc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dd70fbc4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dd70fbc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5dd70fbc49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5dd70fbc4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de272119f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g5de272119f_2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dd70fbc49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dd70fbc49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5dd70fbc49_0_2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5dd70fbc49_0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5"/>
        <p:cNvGrpSpPr/>
        <p:nvPr/>
      </p:nvGrpSpPr>
      <p:grpSpPr>
        <a:xfrm>
          <a:off x="0" y="0"/>
          <a:ext cx="0" cy="0"/>
          <a:chOff x="0" y="0"/>
          <a:chExt cx="0" cy="0"/>
        </a:xfrm>
      </p:grpSpPr>
      <p:sp>
        <p:nvSpPr>
          <p:cNvPr id="56" name="Google Shape;56;p14"/>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7" name="Google Shape;57;p14"/>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8" name="Google Shape;58;p1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 name="Google Shape;61;p1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B45F06"/>
              </a:buClr>
              <a:buSzPts val="5400"/>
              <a:buNone/>
              <a:defRPr sz="5400">
                <a:solidFill>
                  <a:srgbClr val="B45F0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6"/>
          <p:cNvSpPr txBox="1">
            <a:spLocks noGrp="1"/>
          </p:cNvSpPr>
          <p:nvPr>
            <p:ph type="body" idx="1"/>
          </p:nvPr>
        </p:nvSpPr>
        <p:spPr>
          <a:xfrm>
            <a:off x="311700" y="1536633"/>
            <a:ext cx="8522100" cy="4555200"/>
          </a:xfrm>
          <a:prstGeom prst="rect">
            <a:avLst/>
          </a:prstGeom>
        </p:spPr>
        <p:txBody>
          <a:bodyPr spcFirstLastPara="1" wrap="square" lIns="91425" tIns="91425" rIns="91425" bIns="91425" anchor="t" anchorCtr="0">
            <a:noAutofit/>
          </a:bodyPr>
          <a:lstStyle>
            <a:lvl1pPr marL="457200" lvl="0" indent="-406400" rtl="0">
              <a:spcBef>
                <a:spcPts val="0"/>
              </a:spcBef>
              <a:spcAft>
                <a:spcPts val="0"/>
              </a:spcAft>
              <a:buClr>
                <a:srgbClr val="000000"/>
              </a:buClr>
              <a:buSzPts val="2800"/>
              <a:buChar char="●"/>
              <a:defRPr sz="2800">
                <a:solidFill>
                  <a:srgbClr val="000000"/>
                </a:solidFill>
              </a:defRPr>
            </a:lvl1pPr>
            <a:lvl2pPr marL="914400" lvl="1" indent="-355600" rtl="0">
              <a:spcBef>
                <a:spcPts val="1600"/>
              </a:spcBef>
              <a:spcAft>
                <a:spcPts val="0"/>
              </a:spcAft>
              <a:buClr>
                <a:srgbClr val="000000"/>
              </a:buClr>
              <a:buSzPts val="2000"/>
              <a:buChar char="○"/>
              <a:defRPr sz="2000">
                <a:solidFill>
                  <a:srgbClr val="000000"/>
                </a:solidFill>
              </a:defRPr>
            </a:lvl2pPr>
            <a:lvl3pPr marL="1371600" lvl="2" indent="-317500" rtl="0">
              <a:spcBef>
                <a:spcPts val="1600"/>
              </a:spcBef>
              <a:spcAft>
                <a:spcPts val="0"/>
              </a:spcAft>
              <a:buClr>
                <a:srgbClr val="000000"/>
              </a:buClr>
              <a:buSzPts val="1400"/>
              <a:buChar char="■"/>
              <a:defRPr>
                <a:solidFill>
                  <a:srgbClr val="000000"/>
                </a:solidFill>
              </a:defRPr>
            </a:lvl3pPr>
            <a:lvl4pPr marL="1828800" lvl="3" indent="-317500" rtl="0">
              <a:spcBef>
                <a:spcPts val="1600"/>
              </a:spcBef>
              <a:spcAft>
                <a:spcPts val="0"/>
              </a:spcAft>
              <a:buClr>
                <a:srgbClr val="000000"/>
              </a:buClr>
              <a:buSzPts val="1400"/>
              <a:buChar char="●"/>
              <a:defRPr>
                <a:solidFill>
                  <a:srgbClr val="000000"/>
                </a:solidFill>
              </a:defRPr>
            </a:lvl4pPr>
            <a:lvl5pPr marL="2286000" lvl="4" indent="-317500" rtl="0">
              <a:spcBef>
                <a:spcPts val="1600"/>
              </a:spcBef>
              <a:spcAft>
                <a:spcPts val="0"/>
              </a:spcAft>
              <a:buClr>
                <a:srgbClr val="000000"/>
              </a:buClr>
              <a:buSzPts val="1400"/>
              <a:buChar char="○"/>
              <a:defRPr>
                <a:solidFill>
                  <a:srgbClr val="000000"/>
                </a:solidFill>
              </a:defRPr>
            </a:lvl5pPr>
            <a:lvl6pPr marL="2743200" lvl="5" indent="-317500" rtl="0">
              <a:spcBef>
                <a:spcPts val="1600"/>
              </a:spcBef>
              <a:spcAft>
                <a:spcPts val="0"/>
              </a:spcAft>
              <a:buClr>
                <a:srgbClr val="000000"/>
              </a:buClr>
              <a:buSzPts val="1400"/>
              <a:buChar char="■"/>
              <a:defRPr>
                <a:solidFill>
                  <a:srgbClr val="000000"/>
                </a:solidFill>
              </a:defRPr>
            </a:lvl6pPr>
            <a:lvl7pPr marL="3200400" lvl="6" indent="-317500" rtl="0">
              <a:spcBef>
                <a:spcPts val="1600"/>
              </a:spcBef>
              <a:spcAft>
                <a:spcPts val="0"/>
              </a:spcAft>
              <a:buClr>
                <a:srgbClr val="000000"/>
              </a:buClr>
              <a:buSzPts val="1400"/>
              <a:buChar char="●"/>
              <a:defRPr>
                <a:solidFill>
                  <a:srgbClr val="000000"/>
                </a:solidFill>
              </a:defRPr>
            </a:lvl7pPr>
            <a:lvl8pPr marL="3657600" lvl="7" indent="-317500" rtl="0">
              <a:spcBef>
                <a:spcPts val="1600"/>
              </a:spcBef>
              <a:spcAft>
                <a:spcPts val="0"/>
              </a:spcAft>
              <a:buClr>
                <a:srgbClr val="000000"/>
              </a:buClr>
              <a:buSzPts val="1400"/>
              <a:buChar char="○"/>
              <a:defRPr>
                <a:solidFill>
                  <a:srgbClr val="000000"/>
                </a:solidFill>
              </a:defRPr>
            </a:lvl8pPr>
            <a:lvl9pPr marL="4114800" lvl="8" indent="-317500" rtl="0">
              <a:spcBef>
                <a:spcPts val="1600"/>
              </a:spcBef>
              <a:spcAft>
                <a:spcPts val="1600"/>
              </a:spcAft>
              <a:buClr>
                <a:srgbClr val="000000"/>
              </a:buClr>
              <a:buSzPts val="1400"/>
              <a:buChar char="■"/>
              <a:defRPr>
                <a:solidFill>
                  <a:srgbClr val="000000"/>
                </a:solidFill>
              </a:defRPr>
            </a:lvl9pPr>
          </a:lstStyle>
          <a:p>
            <a:endParaRPr/>
          </a:p>
        </p:txBody>
      </p:sp>
      <p:sp>
        <p:nvSpPr>
          <p:cNvPr id="65" name="Google Shape;65;p1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17"/>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0" name="Google Shape;70;p1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3" name="Google Shape;73;p1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 name="Google Shape;76;p19"/>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0" name="Google Shape;80;p2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1"/>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 name="Google Shape;84;p21"/>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5" name="Google Shape;85;p21"/>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6" name="Google Shape;86;p2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7"/>
        <p:cNvGrpSpPr/>
        <p:nvPr/>
      </p:nvGrpSpPr>
      <p:grpSpPr>
        <a:xfrm>
          <a:off x="0" y="0"/>
          <a:ext cx="0" cy="0"/>
          <a:chOff x="0" y="0"/>
          <a:chExt cx="0" cy="0"/>
        </a:xfrm>
      </p:grpSpPr>
      <p:sp>
        <p:nvSpPr>
          <p:cNvPr id="88" name="Google Shape;88;p22"/>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89" name="Google Shape;89;p2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0"/>
        <p:cNvGrpSpPr/>
        <p:nvPr/>
      </p:nvGrpSpPr>
      <p:grpSpPr>
        <a:xfrm>
          <a:off x="0" y="0"/>
          <a:ext cx="0" cy="0"/>
          <a:chOff x="0" y="0"/>
          <a:chExt cx="0" cy="0"/>
        </a:xfrm>
      </p:grpSpPr>
      <p:sp>
        <p:nvSpPr>
          <p:cNvPr id="91" name="Google Shape;91;p23"/>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2" name="Google Shape;92;p23"/>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3" name="Google Shape;93;p2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2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457200" y="277812"/>
            <a:ext cx="8229600" cy="1139700"/>
          </a:xfrm>
          <a:prstGeom prst="rect">
            <a:avLst/>
          </a:prstGeom>
          <a:noFill/>
          <a:ln>
            <a:noFill/>
          </a:ln>
        </p:spPr>
        <p:txBody>
          <a:bodyPr spcFirstLastPara="1" wrap="square" lIns="91425" tIns="91425" rIns="91425" bIns="91425" anchor="ctr" anchorCtr="1">
            <a:noAutofit/>
          </a:bodyPr>
          <a:lstStyle>
            <a:lvl1pPr marL="0" marR="0" lvl="0"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9pPr>
          </a:lstStyle>
          <a:p>
            <a:endParaRPr/>
          </a:p>
        </p:txBody>
      </p:sp>
      <p:sp>
        <p:nvSpPr>
          <p:cNvPr id="98" name="Google Shape;98;p25"/>
          <p:cNvSpPr txBox="1">
            <a:spLocks noGrp="1"/>
          </p:cNvSpPr>
          <p:nvPr>
            <p:ph type="body" idx="1"/>
          </p:nvPr>
        </p:nvSpPr>
        <p:spPr>
          <a:xfrm>
            <a:off x="457200" y="1600200"/>
            <a:ext cx="8229600" cy="4530300"/>
          </a:xfrm>
          <a:prstGeom prst="rect">
            <a:avLst/>
          </a:prstGeom>
          <a:noFill/>
          <a:ln>
            <a:noFill/>
          </a:ln>
        </p:spPr>
        <p:txBody>
          <a:bodyPr spcFirstLastPara="1" wrap="square" lIns="91425" tIns="91425" rIns="91425" bIns="91425" anchor="t" anchorCtr="0">
            <a:noAutofit/>
          </a:bodyPr>
          <a:lstStyle>
            <a:lvl1pPr marL="457200" marR="0" lvl="0" indent="-370840" algn="l" rtl="0">
              <a:spcBef>
                <a:spcPts val="640"/>
              </a:spcBef>
              <a:spcAft>
                <a:spcPts val="0"/>
              </a:spcAft>
              <a:buClr>
                <a:schemeClr val="hlink"/>
              </a:buClr>
              <a:buSzPts val="224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35280" algn="l" rtl="0">
              <a:spcBef>
                <a:spcPts val="480"/>
              </a:spcBef>
              <a:spcAft>
                <a:spcPts val="0"/>
              </a:spcAft>
              <a:buClr>
                <a:schemeClr val="lt2"/>
              </a:buClr>
              <a:buSzPts val="168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17500" algn="l" rtl="0">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17500" algn="l" rtl="0">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17500" algn="l" rtl="0">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17500" algn="l" rtl="0">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17500" algn="l" rtl="0">
              <a:spcBef>
                <a:spcPts val="400"/>
              </a:spcBef>
              <a:spcAft>
                <a:spcPts val="0"/>
              </a:spcAft>
              <a:buClr>
                <a:schemeClr val="folHlink"/>
              </a:buClr>
              <a:buSzPts val="14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99" name="Google Shape;99;p25"/>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1800" b="0" i="0" u="none">
                <a:solidFill>
                  <a:schemeClr val="lt1"/>
                </a:solidFill>
                <a:latin typeface="Verdana"/>
                <a:ea typeface="Verdana"/>
                <a:cs typeface="Verdana"/>
                <a:sym typeface="Verdana"/>
              </a:defRPr>
            </a:lvl1pPr>
            <a:lvl2pPr marL="457200" marR="0" lvl="1"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3200400" marR="0" lvl="6"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4572000" marR="0" lvl="7"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6400800" marR="0" lvl="8"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00" name="Google Shape;100;p25"/>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1800" b="0" i="0" u="none">
                <a:solidFill>
                  <a:schemeClr val="lt1"/>
                </a:solidFill>
                <a:latin typeface="Verdana"/>
                <a:ea typeface="Verdana"/>
                <a:cs typeface="Verdana"/>
                <a:sym typeface="Verdana"/>
              </a:defRPr>
            </a:lvl1pPr>
            <a:lvl2pPr marL="457200" marR="0" lvl="1"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3200400" marR="0" lvl="6"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4572000" marR="0" lvl="7"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6400800" marR="0" lvl="8"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01" name="Google Shape;101;p2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1pPr>
            <a:lvl2pPr marL="0" marR="0" lvl="1"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2pPr>
            <a:lvl3pPr marL="0" marR="0" lvl="2"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3pPr>
            <a:lvl4pPr marL="0" marR="0" lvl="3"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4pPr>
            <a:lvl5pPr marL="0" marR="0" lvl="4"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5pPr>
            <a:lvl6pPr marL="0" marR="0" lvl="5"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6pPr>
            <a:lvl7pPr marL="0" marR="0" lvl="6"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7pPr>
            <a:lvl8pPr marL="0" marR="0" lvl="7"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8pPr>
            <a:lvl9pPr marL="0" marR="0" lvl="8"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a:off x="457200" y="277812"/>
            <a:ext cx="8229600" cy="1139700"/>
          </a:xfrm>
          <a:prstGeom prst="rect">
            <a:avLst/>
          </a:prstGeom>
          <a:noFill/>
          <a:ln>
            <a:noFill/>
          </a:ln>
        </p:spPr>
        <p:txBody>
          <a:bodyPr spcFirstLastPara="1" wrap="square" lIns="91425" tIns="91425" rIns="91425" bIns="91425" anchor="ctr" anchorCtr="1">
            <a:noAutofit/>
          </a:bodyPr>
          <a:lstStyle>
            <a:lvl1pPr marL="0" marR="0" lvl="0"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2800"/>
              <a:buNone/>
              <a:defRPr sz="4400" b="0" i="0" u="none" strike="noStrike" cap="none">
                <a:solidFill>
                  <a:schemeClr val="lt2"/>
                </a:solidFill>
                <a:latin typeface="Arial"/>
                <a:ea typeface="Arial"/>
                <a:cs typeface="Arial"/>
                <a:sym typeface="Arial"/>
              </a:defRPr>
            </a:lvl9pPr>
          </a:lstStyle>
          <a:p>
            <a:endParaRPr/>
          </a:p>
        </p:txBody>
      </p:sp>
      <p:sp>
        <p:nvSpPr>
          <p:cNvPr id="104" name="Google Shape;104;p26"/>
          <p:cNvSpPr txBox="1">
            <a:spLocks noGrp="1"/>
          </p:cNvSpPr>
          <p:nvPr>
            <p:ph type="body" idx="1"/>
          </p:nvPr>
        </p:nvSpPr>
        <p:spPr>
          <a:xfrm>
            <a:off x="457200" y="1600200"/>
            <a:ext cx="4038600" cy="4530300"/>
          </a:xfrm>
          <a:prstGeom prst="rect">
            <a:avLst/>
          </a:prstGeom>
          <a:noFill/>
          <a:ln>
            <a:noFill/>
          </a:ln>
        </p:spPr>
        <p:txBody>
          <a:bodyPr spcFirstLastPara="1" wrap="square" lIns="91425" tIns="91425" rIns="91425" bIns="91425" anchor="t" anchorCtr="0">
            <a:noAutofit/>
          </a:bodyPr>
          <a:lstStyle>
            <a:lvl1pPr marL="457200" marR="0" lvl="0" indent="-353060" algn="l" rtl="0">
              <a:spcBef>
                <a:spcPts val="560"/>
              </a:spcBef>
              <a:spcAft>
                <a:spcPts val="0"/>
              </a:spcAft>
              <a:buClr>
                <a:schemeClr val="hlink"/>
              </a:buClr>
              <a:buSzPts val="196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480"/>
              </a:spcBef>
              <a:spcAft>
                <a:spcPts val="0"/>
              </a:spcAft>
              <a:buClr>
                <a:schemeClr val="l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17500" algn="l" rtl="0">
              <a:spcBef>
                <a:spcPts val="400"/>
              </a:spcBef>
              <a:spcAft>
                <a:spcPts val="0"/>
              </a:spcAft>
              <a:buClr>
                <a:schemeClr val="lt2"/>
              </a:buClr>
              <a:buSzPts val="14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42900" algn="l" rtl="0">
              <a:spcBef>
                <a:spcPts val="360"/>
              </a:spcBef>
              <a:spcAft>
                <a:spcPts val="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4pPr>
            <a:lvl5pPr marL="2286000" marR="0" lvl="4" indent="-308610"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5pPr>
            <a:lvl6pPr marL="2743200" marR="0" lvl="5" indent="-308610"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6pPr>
            <a:lvl7pPr marL="3200400" marR="0" lvl="6" indent="-308610"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7pPr>
            <a:lvl8pPr marL="3657600" marR="0" lvl="7" indent="-308609"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8pPr>
            <a:lvl9pPr marL="4114800" marR="0" lvl="8" indent="-308609"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9pPr>
          </a:lstStyle>
          <a:p>
            <a:endParaRPr/>
          </a:p>
        </p:txBody>
      </p:sp>
      <p:sp>
        <p:nvSpPr>
          <p:cNvPr id="105" name="Google Shape;105;p26"/>
          <p:cNvSpPr txBox="1">
            <a:spLocks noGrp="1"/>
          </p:cNvSpPr>
          <p:nvPr>
            <p:ph type="body" idx="2"/>
          </p:nvPr>
        </p:nvSpPr>
        <p:spPr>
          <a:xfrm>
            <a:off x="4648200" y="1600200"/>
            <a:ext cx="4038600" cy="4530300"/>
          </a:xfrm>
          <a:prstGeom prst="rect">
            <a:avLst/>
          </a:prstGeom>
          <a:noFill/>
          <a:ln>
            <a:noFill/>
          </a:ln>
        </p:spPr>
        <p:txBody>
          <a:bodyPr spcFirstLastPara="1" wrap="square" lIns="91425" tIns="91425" rIns="91425" bIns="91425" anchor="t" anchorCtr="0">
            <a:noAutofit/>
          </a:bodyPr>
          <a:lstStyle>
            <a:lvl1pPr marL="457200" marR="0" lvl="0" indent="-353060" algn="l" rtl="0">
              <a:spcBef>
                <a:spcPts val="560"/>
              </a:spcBef>
              <a:spcAft>
                <a:spcPts val="0"/>
              </a:spcAft>
              <a:buClr>
                <a:schemeClr val="hlink"/>
              </a:buClr>
              <a:buSzPts val="196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480"/>
              </a:spcBef>
              <a:spcAft>
                <a:spcPts val="0"/>
              </a:spcAft>
              <a:buClr>
                <a:schemeClr val="l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17500" algn="l" rtl="0">
              <a:spcBef>
                <a:spcPts val="400"/>
              </a:spcBef>
              <a:spcAft>
                <a:spcPts val="0"/>
              </a:spcAft>
              <a:buClr>
                <a:schemeClr val="lt2"/>
              </a:buClr>
              <a:buSzPts val="14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42900" algn="l" rtl="0">
              <a:spcBef>
                <a:spcPts val="360"/>
              </a:spcBef>
              <a:spcAft>
                <a:spcPts val="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4pPr>
            <a:lvl5pPr marL="2286000" marR="0" lvl="4" indent="-308610"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5pPr>
            <a:lvl6pPr marL="2743200" marR="0" lvl="5" indent="-308610"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6pPr>
            <a:lvl7pPr marL="3200400" marR="0" lvl="6" indent="-308610"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7pPr>
            <a:lvl8pPr marL="3657600" marR="0" lvl="7" indent="-308609"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8pPr>
            <a:lvl9pPr marL="4114800" marR="0" lvl="8" indent="-308609" algn="l" rtl="0">
              <a:spcBef>
                <a:spcPts val="360"/>
              </a:spcBef>
              <a:spcAft>
                <a:spcPts val="0"/>
              </a:spcAft>
              <a:buClr>
                <a:schemeClr val="folHlink"/>
              </a:buClr>
              <a:buSzPts val="1260"/>
              <a:buFont typeface="Noto Sans Symbols"/>
              <a:buChar char="◆"/>
              <a:defRPr sz="1800" b="0" i="0" u="none" strike="noStrike" cap="none">
                <a:solidFill>
                  <a:schemeClr val="lt1"/>
                </a:solidFill>
                <a:latin typeface="Verdana"/>
                <a:ea typeface="Verdana"/>
                <a:cs typeface="Verdana"/>
                <a:sym typeface="Verdana"/>
              </a:defRPr>
            </a:lvl9pPr>
          </a:lstStyle>
          <a:p>
            <a:endParaRPr/>
          </a:p>
        </p:txBody>
      </p:sp>
      <p:sp>
        <p:nvSpPr>
          <p:cNvPr id="106" name="Google Shape;106;p26"/>
          <p:cNvSpPr txBox="1">
            <a:spLocks noGrp="1"/>
          </p:cNvSpPr>
          <p:nvPr>
            <p:ph type="dt" idx="10"/>
          </p:nvPr>
        </p:nvSpPr>
        <p:spPr>
          <a:xfrm>
            <a:off x="457200" y="6243637"/>
            <a:ext cx="2133600" cy="4572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1800" b="0" i="0" u="none">
                <a:solidFill>
                  <a:schemeClr val="lt1"/>
                </a:solidFill>
                <a:latin typeface="Verdana"/>
                <a:ea typeface="Verdana"/>
                <a:cs typeface="Verdana"/>
                <a:sym typeface="Verdana"/>
              </a:defRPr>
            </a:lvl1pPr>
            <a:lvl2pPr marL="457200" marR="0" lvl="1"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3200400" marR="0" lvl="6"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4572000" marR="0" lvl="7"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6400800" marR="0" lvl="8"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07" name="Google Shape;107;p26"/>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SzPts val="1400"/>
              <a:buNone/>
              <a:defRPr sz="1800" b="0" i="0" u="none">
                <a:solidFill>
                  <a:schemeClr val="lt1"/>
                </a:solidFill>
                <a:latin typeface="Verdana"/>
                <a:ea typeface="Verdana"/>
                <a:cs typeface="Verdana"/>
                <a:sym typeface="Verdana"/>
              </a:defRPr>
            </a:lvl1pPr>
            <a:lvl2pPr marL="457200" marR="0" lvl="1"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3200400" marR="0" lvl="6"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4572000" marR="0" lvl="7"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6400800" marR="0" lvl="8" indent="0" algn="l" rtl="0">
              <a:lnSpc>
                <a:spcPct val="100000"/>
              </a:lnSpc>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08" name="Google Shape;108;p2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1pPr>
            <a:lvl2pPr marL="0" marR="0" lvl="1"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2pPr>
            <a:lvl3pPr marL="0" marR="0" lvl="2"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3pPr>
            <a:lvl4pPr marL="0" marR="0" lvl="3"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4pPr>
            <a:lvl5pPr marL="0" marR="0" lvl="4"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5pPr>
            <a:lvl6pPr marL="0" marR="0" lvl="5"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6pPr>
            <a:lvl7pPr marL="0" marR="0" lvl="6"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7pPr>
            <a:lvl8pPr marL="0" marR="0" lvl="7"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8pPr>
            <a:lvl9pPr marL="0" marR="0" lvl="8" indent="0" algn="r" rtl="0">
              <a:lnSpc>
                <a:spcPct val="100000"/>
              </a:lnSpc>
              <a:spcBef>
                <a:spcPts val="0"/>
              </a:spcBef>
              <a:spcAft>
                <a:spcPts val="0"/>
              </a:spcAft>
              <a:buClr>
                <a:schemeClr val="lt1"/>
              </a:buClr>
              <a:buFont typeface="Verdana"/>
              <a:buNone/>
              <a:defRPr sz="1200" b="0" i="0" u="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54;p13"/>
          <p:cNvSpPr txBox="1"/>
          <p:nvPr userDrawn="1"/>
        </p:nvSpPr>
        <p:spPr>
          <a:xfrm>
            <a:off x="3430050" y="6599400"/>
            <a:ext cx="2113800" cy="25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dirty="0"/>
              <a:t>© Getting Down with Science</a:t>
            </a:r>
            <a:endParaRPr sz="800"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 name="Google Shape;54;p13"/>
          <p:cNvSpPr txBox="1"/>
          <p:nvPr userDrawn="1"/>
        </p:nvSpPr>
        <p:spPr>
          <a:xfrm>
            <a:off x="3430050" y="6599400"/>
            <a:ext cx="2113800" cy="25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800" dirty="0"/>
              <a:t>© Getting Down with Science</a:t>
            </a:r>
            <a:endParaRPr sz="800"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1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title"/>
          </p:nvPr>
        </p:nvSpPr>
        <p:spPr>
          <a:xfrm>
            <a:off x="74050" y="364775"/>
            <a:ext cx="89952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dirty="0"/>
              <a:t>Formation and Breakdown of Macromolecules</a:t>
            </a:r>
            <a:endParaRPr sz="3400" dirty="0"/>
          </a:p>
        </p:txBody>
      </p:sp>
      <p:sp>
        <p:nvSpPr>
          <p:cNvPr id="220" name="Google Shape;220;p33"/>
          <p:cNvSpPr txBox="1">
            <a:spLocks noGrp="1"/>
          </p:cNvSpPr>
          <p:nvPr>
            <p:ph type="body" idx="1"/>
          </p:nvPr>
        </p:nvSpPr>
        <p:spPr>
          <a:xfrm>
            <a:off x="235500" y="1151400"/>
            <a:ext cx="8464200" cy="516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700" dirty="0">
                <a:solidFill>
                  <a:srgbClr val="FF0000"/>
                </a:solidFill>
              </a:rPr>
              <a:t>Dehydration reaction</a:t>
            </a:r>
            <a:r>
              <a:rPr lang="en" sz="2700" dirty="0">
                <a:solidFill>
                  <a:schemeClr val="dk1"/>
                </a:solidFill>
              </a:rPr>
              <a:t>: bonds two monomers with the </a:t>
            </a:r>
            <a:r>
              <a:rPr lang="en" sz="2700" dirty="0">
                <a:solidFill>
                  <a:schemeClr val="accent5"/>
                </a:solidFill>
              </a:rPr>
              <a:t>loss of H</a:t>
            </a:r>
            <a:r>
              <a:rPr lang="en" sz="2700" baseline="-25000" dirty="0">
                <a:solidFill>
                  <a:schemeClr val="accent5"/>
                </a:solidFill>
              </a:rPr>
              <a:t>2</a:t>
            </a:r>
            <a:r>
              <a:rPr lang="en" sz="2700" dirty="0">
                <a:solidFill>
                  <a:schemeClr val="accent5"/>
                </a:solidFill>
              </a:rPr>
              <a:t>O</a:t>
            </a:r>
            <a:endParaRPr sz="2700" dirty="0">
              <a:solidFill>
                <a:schemeClr val="accent5"/>
              </a:solidFill>
            </a:endParaRPr>
          </a:p>
          <a:p>
            <a:pPr marL="457200" lvl="0" indent="-381000" algn="l" rtl="0">
              <a:lnSpc>
                <a:spcPct val="115000"/>
              </a:lnSpc>
              <a:spcBef>
                <a:spcPts val="0"/>
              </a:spcBef>
              <a:spcAft>
                <a:spcPts val="0"/>
              </a:spcAft>
              <a:buClr>
                <a:schemeClr val="dk1"/>
              </a:buClr>
              <a:buSzPts val="2400"/>
              <a:buChar char="●"/>
            </a:pPr>
            <a:r>
              <a:rPr lang="en" sz="2700" dirty="0">
                <a:solidFill>
                  <a:schemeClr val="dk1"/>
                </a:solidFill>
              </a:rPr>
              <a:t>The -OH of one monomer bonds to the -H of another monomer forming H</a:t>
            </a:r>
            <a:r>
              <a:rPr lang="en" sz="2700" baseline="-25000" dirty="0">
                <a:solidFill>
                  <a:schemeClr val="dk1"/>
                </a:solidFill>
              </a:rPr>
              <a:t>2</a:t>
            </a:r>
            <a:r>
              <a:rPr lang="en" sz="2700" dirty="0">
                <a:solidFill>
                  <a:schemeClr val="dk1"/>
                </a:solidFill>
              </a:rPr>
              <a:t>O, which is then </a:t>
            </a:r>
            <a:r>
              <a:rPr lang="en" sz="2700" u="sng" dirty="0">
                <a:solidFill>
                  <a:schemeClr val="dk1"/>
                </a:solidFill>
              </a:rPr>
              <a:t>released</a:t>
            </a:r>
            <a:endParaRPr sz="2700" u="sng" dirty="0">
              <a:solidFill>
                <a:schemeClr val="dk1"/>
              </a:solidFill>
            </a:endParaRPr>
          </a:p>
          <a:p>
            <a:pPr marL="914400" lvl="1" indent="-381000" algn="l" rtl="0">
              <a:lnSpc>
                <a:spcPct val="115000"/>
              </a:lnSpc>
              <a:spcBef>
                <a:spcPts val="0"/>
              </a:spcBef>
              <a:spcAft>
                <a:spcPts val="0"/>
              </a:spcAft>
              <a:buClr>
                <a:schemeClr val="dk1"/>
              </a:buClr>
              <a:buSzPts val="2400"/>
              <a:buChar char="○"/>
            </a:pPr>
            <a:r>
              <a:rPr lang="en" sz="2700" dirty="0">
                <a:solidFill>
                  <a:schemeClr val="dk1"/>
                </a:solidFill>
              </a:rPr>
              <a:t>A+B→AB + H</a:t>
            </a:r>
            <a:r>
              <a:rPr lang="en" sz="2700" baseline="-25000" dirty="0">
                <a:solidFill>
                  <a:schemeClr val="dk1"/>
                </a:solidFill>
              </a:rPr>
              <a:t>2</a:t>
            </a:r>
            <a:r>
              <a:rPr lang="en" sz="2700" dirty="0">
                <a:solidFill>
                  <a:schemeClr val="dk1"/>
                </a:solidFill>
              </a:rPr>
              <a:t>O</a:t>
            </a:r>
            <a:endParaRPr sz="2700" dirty="0">
              <a:solidFill>
                <a:schemeClr val="dk1"/>
              </a:solidFill>
            </a:endParaRPr>
          </a:p>
          <a:p>
            <a:pPr marL="0" lvl="0" indent="0" algn="l" rtl="0">
              <a:lnSpc>
                <a:spcPct val="100000"/>
              </a:lnSpc>
              <a:spcBef>
                <a:spcPts val="0"/>
              </a:spcBef>
              <a:spcAft>
                <a:spcPts val="0"/>
              </a:spcAft>
              <a:buNone/>
            </a:pPr>
            <a:r>
              <a:rPr lang="en" sz="2700" dirty="0">
                <a:solidFill>
                  <a:srgbClr val="FF0000"/>
                </a:solidFill>
              </a:rPr>
              <a:t>Hydrolysis</a:t>
            </a:r>
            <a:r>
              <a:rPr lang="en" sz="2700" dirty="0">
                <a:solidFill>
                  <a:schemeClr val="dk1"/>
                </a:solidFill>
              </a:rPr>
              <a:t>: breaks the bonds in a polymer by </a:t>
            </a:r>
            <a:r>
              <a:rPr lang="en" sz="2700" u="sng" dirty="0">
                <a:solidFill>
                  <a:schemeClr val="dk1"/>
                </a:solidFill>
              </a:rPr>
              <a:t>adding</a:t>
            </a:r>
            <a:r>
              <a:rPr lang="en" sz="2700" dirty="0">
                <a:solidFill>
                  <a:schemeClr val="dk1"/>
                </a:solidFill>
              </a:rPr>
              <a:t> H</a:t>
            </a:r>
            <a:r>
              <a:rPr lang="en" sz="2700" baseline="-25000" dirty="0">
                <a:solidFill>
                  <a:schemeClr val="dk1"/>
                </a:solidFill>
              </a:rPr>
              <a:t>2</a:t>
            </a:r>
            <a:r>
              <a:rPr lang="en" sz="2700" dirty="0">
                <a:solidFill>
                  <a:schemeClr val="dk1"/>
                </a:solidFill>
              </a:rPr>
              <a:t>O</a:t>
            </a:r>
            <a:endParaRPr sz="2700" dirty="0">
              <a:solidFill>
                <a:schemeClr val="dk1"/>
              </a:solidFill>
            </a:endParaRPr>
          </a:p>
          <a:p>
            <a:pPr marL="457200" lvl="0" indent="-381000" algn="l" rtl="0">
              <a:lnSpc>
                <a:spcPct val="100000"/>
              </a:lnSpc>
              <a:spcBef>
                <a:spcPts val="0"/>
              </a:spcBef>
              <a:spcAft>
                <a:spcPts val="0"/>
              </a:spcAft>
              <a:buClr>
                <a:schemeClr val="dk1"/>
              </a:buClr>
              <a:buSzPts val="2400"/>
              <a:buChar char="●"/>
            </a:pPr>
            <a:r>
              <a:rPr lang="en" sz="2700" dirty="0">
                <a:solidFill>
                  <a:schemeClr val="dk1"/>
                </a:solidFill>
              </a:rPr>
              <a:t>One -H of the H</a:t>
            </a:r>
            <a:r>
              <a:rPr lang="en" sz="2700" baseline="-25000" dirty="0">
                <a:solidFill>
                  <a:schemeClr val="dk1"/>
                </a:solidFill>
              </a:rPr>
              <a:t>2</a:t>
            </a:r>
            <a:r>
              <a:rPr lang="en" sz="2700" dirty="0">
                <a:solidFill>
                  <a:schemeClr val="dk1"/>
                </a:solidFill>
              </a:rPr>
              <a:t>O bonds to one monomer and the remaining -OH of the H</a:t>
            </a:r>
            <a:r>
              <a:rPr lang="en" sz="2700" baseline="-25000" dirty="0">
                <a:solidFill>
                  <a:schemeClr val="dk1"/>
                </a:solidFill>
              </a:rPr>
              <a:t>2</a:t>
            </a:r>
            <a:r>
              <a:rPr lang="en" sz="2700" dirty="0">
                <a:solidFill>
                  <a:schemeClr val="dk1"/>
                </a:solidFill>
              </a:rPr>
              <a:t>O attaches to the other monomer</a:t>
            </a:r>
            <a:endParaRPr sz="2700" dirty="0">
              <a:solidFill>
                <a:schemeClr val="dk1"/>
              </a:solidFill>
            </a:endParaRPr>
          </a:p>
          <a:p>
            <a:pPr marL="914400" lvl="1" indent="-381000" algn="l" rtl="0">
              <a:lnSpc>
                <a:spcPct val="100000"/>
              </a:lnSpc>
              <a:spcBef>
                <a:spcPts val="0"/>
              </a:spcBef>
              <a:spcAft>
                <a:spcPts val="0"/>
              </a:spcAft>
              <a:buClr>
                <a:schemeClr val="dk1"/>
              </a:buClr>
              <a:buSzPts val="2400"/>
              <a:buChar char="○"/>
            </a:pPr>
            <a:r>
              <a:rPr lang="en" sz="2700" dirty="0">
                <a:solidFill>
                  <a:schemeClr val="dk1"/>
                </a:solidFill>
              </a:rPr>
              <a:t>AB + H</a:t>
            </a:r>
            <a:r>
              <a:rPr lang="en" sz="2700" baseline="-25000" dirty="0">
                <a:solidFill>
                  <a:schemeClr val="dk1"/>
                </a:solidFill>
              </a:rPr>
              <a:t>2</a:t>
            </a:r>
            <a:r>
              <a:rPr lang="en" sz="2700" dirty="0">
                <a:solidFill>
                  <a:schemeClr val="dk1"/>
                </a:solidFill>
              </a:rPr>
              <a:t>O → A+B</a:t>
            </a:r>
            <a:endParaRPr sz="2700" dirty="0">
              <a:solidFill>
                <a:schemeClr val="dk1"/>
              </a:solidFill>
            </a:endParaRPr>
          </a:p>
        </p:txBody>
      </p:sp>
    </p:spTree>
    <p:extLst>
      <p:ext uri="{BB962C8B-B14F-4D97-AF65-F5344CB8AC3E}">
        <p14:creationId xmlns:p14="http://schemas.microsoft.com/office/powerpoint/2010/main" val="141313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24"/>
        <p:cNvGrpSpPr/>
        <p:nvPr/>
      </p:nvGrpSpPr>
      <p:grpSpPr>
        <a:xfrm>
          <a:off x="0" y="0"/>
          <a:ext cx="0" cy="0"/>
          <a:chOff x="0" y="0"/>
          <a:chExt cx="0" cy="0"/>
        </a:xfrm>
      </p:grpSpPr>
      <p:sp>
        <p:nvSpPr>
          <p:cNvPr id="225" name="Google Shape;225;p34"/>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Dehydration Reaction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2"/>
        <p:cNvGrpSpPr/>
        <p:nvPr/>
      </p:nvGrpSpPr>
      <p:grpSpPr>
        <a:xfrm>
          <a:off x="0" y="0"/>
          <a:ext cx="0" cy="0"/>
          <a:chOff x="0" y="0"/>
          <a:chExt cx="0" cy="0"/>
        </a:xfrm>
      </p:grpSpPr>
      <p:sp>
        <p:nvSpPr>
          <p:cNvPr id="243" name="Google Shape;243;p35"/>
          <p:cNvSpPr txBox="1">
            <a:spLocks noGrp="1"/>
          </p:cNvSpPr>
          <p:nvPr>
            <p:ph type="title"/>
          </p:nvPr>
        </p:nvSpPr>
        <p:spPr>
          <a:xfrm>
            <a:off x="159300" y="3647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Hydrolysis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00" y="15369"/>
            <a:ext cx="8910000" cy="962952"/>
          </a:xfrm>
        </p:spPr>
        <p:txBody>
          <a:bodyPr/>
          <a:lstStyle/>
          <a:p>
            <a:pPr algn="ctr"/>
            <a:r>
              <a:rPr lang="en-US" b="1" dirty="0">
                <a:solidFill>
                  <a:srgbClr val="0033CC"/>
                </a:solidFill>
                <a:latin typeface="+mj-lt"/>
              </a:rPr>
              <a:t>Practice</a:t>
            </a:r>
          </a:p>
        </p:txBody>
      </p:sp>
      <p:sp>
        <p:nvSpPr>
          <p:cNvPr id="3" name="Text Placeholder 2"/>
          <p:cNvSpPr>
            <a:spLocks noGrp="1"/>
          </p:cNvSpPr>
          <p:nvPr>
            <p:ph type="body" idx="1"/>
          </p:nvPr>
        </p:nvSpPr>
        <p:spPr>
          <a:xfrm>
            <a:off x="179850" y="3961473"/>
            <a:ext cx="8849850" cy="2590800"/>
          </a:xfrm>
        </p:spPr>
        <p:txBody>
          <a:bodyPr/>
          <a:lstStyle/>
          <a:p>
            <a:pPr marL="50800" indent="0">
              <a:buNone/>
            </a:pPr>
            <a:r>
              <a:rPr lang="en-US" sz="2700" dirty="0">
                <a:solidFill>
                  <a:schemeClr val="tx1"/>
                </a:solidFill>
              </a:rPr>
              <a:t>Using the image above identify the types of reactions occurring and justify your response by demonstrating where water would be added or removed.</a:t>
            </a:r>
          </a:p>
        </p:txBody>
      </p:sp>
      <p:pic>
        <p:nvPicPr>
          <p:cNvPr id="5" name="Picture 4">
            <a:extLst>
              <a:ext uri="{FF2B5EF4-FFF2-40B4-BE49-F238E27FC236}">
                <a16:creationId xmlns:a16="http://schemas.microsoft.com/office/drawing/2014/main" id="{6E711B2D-FDFA-454D-901A-77E26385AACC}"/>
              </a:ext>
            </a:extLst>
          </p:cNvPr>
          <p:cNvPicPr>
            <a:picLocks noChangeAspect="1"/>
          </p:cNvPicPr>
          <p:nvPr/>
        </p:nvPicPr>
        <p:blipFill>
          <a:blip r:embed="rId3"/>
          <a:stretch>
            <a:fillRect/>
          </a:stretch>
        </p:blipFill>
        <p:spPr>
          <a:xfrm>
            <a:off x="138750" y="864020"/>
            <a:ext cx="8870400" cy="2910289"/>
          </a:xfrm>
          <a:prstGeom prst="rect">
            <a:avLst/>
          </a:prstGeom>
        </p:spPr>
      </p:pic>
    </p:spTree>
    <p:extLst>
      <p:ext uri="{BB962C8B-B14F-4D97-AF65-F5344CB8AC3E}">
        <p14:creationId xmlns:p14="http://schemas.microsoft.com/office/powerpoint/2010/main" val="75938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00" y="283221"/>
            <a:ext cx="8910000" cy="962952"/>
          </a:xfrm>
        </p:spPr>
        <p:txBody>
          <a:bodyPr/>
          <a:lstStyle/>
          <a:p>
            <a:pPr algn="ctr"/>
            <a:r>
              <a:rPr lang="en-US" b="1" dirty="0">
                <a:solidFill>
                  <a:srgbClr val="0033CC"/>
                </a:solidFill>
                <a:latin typeface="+mj-lt"/>
              </a:rPr>
              <a:t>Concept Check</a:t>
            </a:r>
          </a:p>
        </p:txBody>
      </p:sp>
      <p:sp>
        <p:nvSpPr>
          <p:cNvPr id="3" name="Text Placeholder 2"/>
          <p:cNvSpPr>
            <a:spLocks noGrp="1"/>
          </p:cNvSpPr>
          <p:nvPr>
            <p:ph type="body" idx="1"/>
          </p:nvPr>
        </p:nvSpPr>
        <p:spPr/>
        <p:txBody>
          <a:bodyPr/>
          <a:lstStyle/>
          <a:p>
            <a:pPr marL="565150" indent="-514350">
              <a:buAutoNum type="arabicPeriod"/>
            </a:pPr>
            <a:r>
              <a:rPr lang="en-US" dirty="0">
                <a:solidFill>
                  <a:schemeClr val="tx1"/>
                </a:solidFill>
              </a:rPr>
              <a:t>You are performing an experiment that involves a hydrolysis reaction. The polymer that you are working with is amylose starch. There are 300 monomers of glucose that make up this polymer. How many water molecules will you need to completely hydrolyze the amylose starch polymer?</a:t>
            </a:r>
          </a:p>
          <a:p>
            <a:r>
              <a:rPr lang="en-US" dirty="0">
                <a:solidFill>
                  <a:srgbClr val="FF0000"/>
                </a:solidFill>
              </a:rPr>
              <a:t>Answer: 299</a:t>
            </a:r>
          </a:p>
        </p:txBody>
      </p:sp>
    </p:spTree>
    <p:extLst>
      <p:ext uri="{BB962C8B-B14F-4D97-AF65-F5344CB8AC3E}">
        <p14:creationId xmlns:p14="http://schemas.microsoft.com/office/powerpoint/2010/main" val="102562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9300" y="283221"/>
            <a:ext cx="8910000" cy="962952"/>
          </a:xfrm>
        </p:spPr>
        <p:txBody>
          <a:bodyPr/>
          <a:lstStyle/>
          <a:p>
            <a:pPr algn="ctr"/>
            <a:r>
              <a:rPr lang="en-US" b="1" dirty="0">
                <a:solidFill>
                  <a:srgbClr val="0033CC"/>
                </a:solidFill>
                <a:latin typeface="+mj-lt"/>
              </a:rPr>
              <a:t>Concept Check</a:t>
            </a:r>
          </a:p>
        </p:txBody>
      </p:sp>
      <p:sp>
        <p:nvSpPr>
          <p:cNvPr id="3" name="Text Placeholder 2"/>
          <p:cNvSpPr>
            <a:spLocks noGrp="1"/>
          </p:cNvSpPr>
          <p:nvPr>
            <p:ph type="body" idx="1"/>
          </p:nvPr>
        </p:nvSpPr>
        <p:spPr/>
        <p:txBody>
          <a:bodyPr/>
          <a:lstStyle/>
          <a:p>
            <a:pPr marL="565150" indent="-514350">
              <a:buFont typeface="+mj-lt"/>
              <a:buAutoNum type="arabicPeriod" startAt="2"/>
            </a:pPr>
            <a:r>
              <a:rPr lang="en-US" dirty="0">
                <a:solidFill>
                  <a:schemeClr val="tx1"/>
                </a:solidFill>
              </a:rPr>
              <a:t>Describe the properties of carbon that make it an element essential for life.</a:t>
            </a:r>
          </a:p>
          <a:p>
            <a:pPr marL="565150" indent="-514350">
              <a:buFont typeface="+mj-lt"/>
              <a:buAutoNum type="arabicPeriod" startAt="2"/>
            </a:pPr>
            <a:r>
              <a:rPr lang="en-US" dirty="0">
                <a:solidFill>
                  <a:schemeClr val="tx1"/>
                </a:solidFill>
              </a:rPr>
              <a:t>Look at the periodic table and find silicon. What do you notice about its position in comparison to carbon. What does that tell us about silicon?</a:t>
            </a:r>
          </a:p>
          <a:p>
            <a:pPr marL="50800" indent="0">
              <a:buNone/>
            </a:pPr>
            <a:endParaRPr lang="en-US" dirty="0">
              <a:solidFill>
                <a:schemeClr val="tx1"/>
              </a:solidFill>
            </a:endParaRPr>
          </a:p>
          <a:p>
            <a:pPr marL="50800" indent="0">
              <a:buNone/>
            </a:pPr>
            <a:endParaRPr lang="en-US" dirty="0">
              <a:solidFill>
                <a:schemeClr val="tx1"/>
              </a:solidFill>
            </a:endParaRPr>
          </a:p>
        </p:txBody>
      </p:sp>
    </p:spTree>
    <p:extLst>
      <p:ext uri="{BB962C8B-B14F-4D97-AF65-F5344CB8AC3E}">
        <p14:creationId xmlns:p14="http://schemas.microsoft.com/office/powerpoint/2010/main" val="194767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77125" y="440975"/>
            <a:ext cx="74682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Carbon</a:t>
            </a:r>
            <a:endParaRPr/>
          </a:p>
        </p:txBody>
      </p:sp>
      <p:sp>
        <p:nvSpPr>
          <p:cNvPr id="123" name="Google Shape;123;p28"/>
          <p:cNvSpPr txBox="1">
            <a:spLocks noGrp="1"/>
          </p:cNvSpPr>
          <p:nvPr>
            <p:ph type="body" idx="1"/>
          </p:nvPr>
        </p:nvSpPr>
        <p:spPr>
          <a:xfrm>
            <a:off x="310950" y="1493856"/>
            <a:ext cx="8522100" cy="1533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rgbClr val="FF0000"/>
                </a:solidFill>
              </a:rPr>
              <a:t>Organic chemistry</a:t>
            </a:r>
            <a:r>
              <a:rPr lang="en" dirty="0"/>
              <a:t>: the study of compounds with covalently bonded </a:t>
            </a:r>
            <a:r>
              <a:rPr lang="en" dirty="0">
                <a:solidFill>
                  <a:srgbClr val="B45F06"/>
                </a:solidFill>
              </a:rPr>
              <a:t>carbon</a:t>
            </a:r>
            <a:endParaRPr dirty="0">
              <a:solidFill>
                <a:srgbClr val="B45F06"/>
              </a:solidFill>
            </a:endParaRPr>
          </a:p>
          <a:p>
            <a:pPr marL="0" lvl="0" indent="0" algn="l" rtl="0">
              <a:lnSpc>
                <a:spcPct val="100000"/>
              </a:lnSpc>
              <a:spcBef>
                <a:spcPts val="0"/>
              </a:spcBef>
              <a:spcAft>
                <a:spcPts val="0"/>
              </a:spcAft>
              <a:buNone/>
            </a:pPr>
            <a:r>
              <a:rPr lang="en" dirty="0">
                <a:solidFill>
                  <a:srgbClr val="FF0000"/>
                </a:solidFill>
              </a:rPr>
              <a:t>Organic compounds</a:t>
            </a:r>
            <a:r>
              <a:rPr lang="en" dirty="0"/>
              <a:t>: compounds that contain carbon and hydrogen </a:t>
            </a:r>
            <a:endParaRPr dirty="0"/>
          </a:p>
          <a:p>
            <a:pPr marL="0" lvl="0" indent="0" algn="l" rtl="0">
              <a:lnSpc>
                <a:spcPct val="100000"/>
              </a:lnSpc>
              <a:spcBef>
                <a:spcPts val="0"/>
              </a:spcBef>
              <a:spcAft>
                <a:spcPts val="0"/>
              </a:spcAft>
              <a:buNone/>
            </a:pPr>
            <a:endParaRPr dirty="0"/>
          </a:p>
        </p:txBody>
      </p:sp>
      <p:cxnSp>
        <p:nvCxnSpPr>
          <p:cNvPr id="127" name="Google Shape;127;p28"/>
          <p:cNvCxnSpPr/>
          <p:nvPr/>
        </p:nvCxnSpPr>
        <p:spPr>
          <a:xfrm>
            <a:off x="807249" y="3843000"/>
            <a:ext cx="0" cy="555300"/>
          </a:xfrm>
          <a:prstGeom prst="straightConnector1">
            <a:avLst/>
          </a:prstGeom>
          <a:noFill/>
          <a:ln w="9525" cap="flat" cmpd="sng">
            <a:solidFill>
              <a:srgbClr val="FF0000"/>
            </a:solidFill>
            <a:prstDash val="solid"/>
            <a:round/>
            <a:headEnd type="none" w="med" len="med"/>
            <a:tailEnd type="triangle" w="med" len="med"/>
          </a:ln>
        </p:spPr>
      </p:cxnSp>
      <p:sp>
        <p:nvSpPr>
          <p:cNvPr id="128" name="Google Shape;128;p28"/>
          <p:cNvSpPr txBox="1"/>
          <p:nvPr/>
        </p:nvSpPr>
        <p:spPr>
          <a:xfrm>
            <a:off x="0" y="3417300"/>
            <a:ext cx="5365630" cy="4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Carbon has 4 valence electrons</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21"/>
        <p:cNvGrpSpPr/>
        <p:nvPr/>
      </p:nvGrpSpPr>
      <p:grpSpPr>
        <a:xfrm>
          <a:off x="0" y="0"/>
          <a:ext cx="0" cy="0"/>
          <a:chOff x="0" y="0"/>
          <a:chExt cx="0" cy="0"/>
        </a:xfrm>
      </p:grpSpPr>
      <p:sp>
        <p:nvSpPr>
          <p:cNvPr id="122" name="Google Shape;122;p28"/>
          <p:cNvSpPr txBox="1">
            <a:spLocks noGrp="1"/>
          </p:cNvSpPr>
          <p:nvPr>
            <p:ph type="title"/>
          </p:nvPr>
        </p:nvSpPr>
        <p:spPr>
          <a:xfrm>
            <a:off x="77125" y="406471"/>
            <a:ext cx="74682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Carbon</a:t>
            </a:r>
            <a:endParaRPr dirty="0"/>
          </a:p>
        </p:txBody>
      </p:sp>
      <p:sp>
        <p:nvSpPr>
          <p:cNvPr id="129" name="Google Shape;129;p28"/>
          <p:cNvSpPr txBox="1"/>
          <p:nvPr/>
        </p:nvSpPr>
        <p:spPr>
          <a:xfrm>
            <a:off x="146649" y="1348051"/>
            <a:ext cx="8859327" cy="196449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solidFill>
                  <a:schemeClr val="dk1"/>
                </a:solidFill>
              </a:rPr>
              <a:t>Carbon can form </a:t>
            </a:r>
            <a:r>
              <a:rPr lang="en" sz="2600" dirty="0">
                <a:solidFill>
                  <a:schemeClr val="accent5"/>
                </a:solidFill>
              </a:rPr>
              <a:t>single</a:t>
            </a:r>
            <a:r>
              <a:rPr lang="en" sz="2600" dirty="0">
                <a:solidFill>
                  <a:schemeClr val="dk1"/>
                </a:solidFill>
              </a:rPr>
              <a:t>, </a:t>
            </a:r>
            <a:r>
              <a:rPr lang="en" sz="2600" dirty="0">
                <a:solidFill>
                  <a:schemeClr val="accent5"/>
                </a:solidFill>
              </a:rPr>
              <a:t>double</a:t>
            </a:r>
            <a:r>
              <a:rPr lang="en" sz="2600" dirty="0">
                <a:solidFill>
                  <a:schemeClr val="dk1"/>
                </a:solidFill>
              </a:rPr>
              <a:t>, or </a:t>
            </a:r>
            <a:r>
              <a:rPr lang="en" sz="2600" dirty="0">
                <a:solidFill>
                  <a:schemeClr val="accent5"/>
                </a:solidFill>
              </a:rPr>
              <a:t>triple</a:t>
            </a:r>
            <a:r>
              <a:rPr lang="en" sz="2600" dirty="0">
                <a:solidFill>
                  <a:schemeClr val="dk1"/>
                </a:solidFill>
              </a:rPr>
              <a:t> covalent bonds </a:t>
            </a:r>
            <a:endParaRPr sz="2600" dirty="0">
              <a:solidFill>
                <a:schemeClr val="dk1"/>
              </a:solidFill>
            </a:endParaRPr>
          </a:p>
          <a:p>
            <a:pPr marL="457200" lvl="0" indent="-330200" algn="l" rtl="0">
              <a:spcBef>
                <a:spcPts val="0"/>
              </a:spcBef>
              <a:spcAft>
                <a:spcPts val="0"/>
              </a:spcAft>
              <a:buSzPts val="1600"/>
              <a:buChar char="●"/>
            </a:pPr>
            <a:r>
              <a:rPr lang="en" sz="2600" dirty="0">
                <a:solidFill>
                  <a:schemeClr val="dk1"/>
                </a:solidFill>
              </a:rPr>
              <a:t>A single carbon can form up to four covalent bonds!</a:t>
            </a:r>
            <a:endParaRPr sz="2600" dirty="0">
              <a:solidFill>
                <a:schemeClr val="dk1"/>
              </a:solidFill>
            </a:endParaRPr>
          </a:p>
          <a:p>
            <a:pPr marL="914400" lvl="1" indent="-330200" algn="l" rtl="0">
              <a:spcBef>
                <a:spcPts val="0"/>
              </a:spcBef>
              <a:spcAft>
                <a:spcPts val="0"/>
              </a:spcAft>
              <a:buClr>
                <a:schemeClr val="dk1"/>
              </a:buClr>
              <a:buSzPts val="1600"/>
              <a:buChar char="○"/>
            </a:pPr>
            <a:r>
              <a:rPr lang="en" sz="2600" dirty="0">
                <a:solidFill>
                  <a:schemeClr val="dk1"/>
                </a:solidFill>
              </a:rPr>
              <a:t>Can form LONG chains</a:t>
            </a:r>
            <a:endParaRPr sz="2600" dirty="0">
              <a:solidFill>
                <a:schemeClr val="dk1"/>
              </a:solidFill>
            </a:endParaRPr>
          </a:p>
          <a:p>
            <a:pPr marL="457200" marR="0" lvl="0" indent="-342900" algn="l" rtl="0">
              <a:lnSpc>
                <a:spcPct val="100000"/>
              </a:lnSpc>
              <a:spcBef>
                <a:spcPts val="0"/>
              </a:spcBef>
              <a:spcAft>
                <a:spcPts val="0"/>
              </a:spcAft>
              <a:buClr>
                <a:srgbClr val="000000"/>
              </a:buClr>
              <a:buSzPts val="1800"/>
              <a:buFont typeface="Arial"/>
              <a:buChar char="●"/>
            </a:pPr>
            <a:r>
              <a:rPr lang="en" sz="2600" dirty="0"/>
              <a:t>Most commonly formed with hydrogen, oxygen, and nitrogen</a:t>
            </a:r>
            <a:endParaRPr sz="2600" dirty="0"/>
          </a:p>
          <a:p>
            <a:pPr marL="0" marR="0" lvl="0" indent="0" algn="l" rtl="0">
              <a:lnSpc>
                <a:spcPct val="100000"/>
              </a:lnSpc>
              <a:spcBef>
                <a:spcPts val="0"/>
              </a:spcBef>
              <a:spcAft>
                <a:spcPts val="0"/>
              </a:spcAft>
              <a:buNone/>
            </a:pPr>
            <a:endParaRPr sz="1600" dirty="0"/>
          </a:p>
        </p:txBody>
      </p:sp>
      <p:cxnSp>
        <p:nvCxnSpPr>
          <p:cNvPr id="131" name="Google Shape;131;p28"/>
          <p:cNvCxnSpPr/>
          <p:nvPr/>
        </p:nvCxnSpPr>
        <p:spPr>
          <a:xfrm>
            <a:off x="4388161" y="2969824"/>
            <a:ext cx="105242" cy="385853"/>
          </a:xfrm>
          <a:prstGeom prst="straightConnector1">
            <a:avLst/>
          </a:prstGeom>
          <a:noFill/>
          <a:ln w="9525" cap="flat" cmpd="sng">
            <a:solidFill>
              <a:schemeClr val="dk2"/>
            </a:solidFill>
            <a:prstDash val="solid"/>
            <a:round/>
            <a:headEnd type="none" w="med" len="med"/>
            <a:tailEnd type="triangle" w="med" len="med"/>
          </a:ln>
        </p:spPr>
      </p:cxnSp>
      <p:sp>
        <p:nvSpPr>
          <p:cNvPr id="132" name="Google Shape;132;p28"/>
          <p:cNvSpPr txBox="1"/>
          <p:nvPr/>
        </p:nvSpPr>
        <p:spPr>
          <a:xfrm>
            <a:off x="2742624" y="3249014"/>
            <a:ext cx="3501558" cy="224135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The type and number of covalent bonds carbon forms with other atoms affects the </a:t>
            </a:r>
            <a:r>
              <a:rPr lang="en" sz="2400" dirty="0">
                <a:solidFill>
                  <a:srgbClr val="B45F06"/>
                </a:solidFill>
              </a:rPr>
              <a:t>length</a:t>
            </a:r>
            <a:r>
              <a:rPr lang="en" sz="2400" dirty="0"/>
              <a:t> of the </a:t>
            </a:r>
            <a:r>
              <a:rPr lang="en" sz="2400" u="sng" dirty="0"/>
              <a:t>carbon chain</a:t>
            </a:r>
            <a:r>
              <a:rPr lang="en" sz="2400" dirty="0"/>
              <a:t> and </a:t>
            </a:r>
            <a:r>
              <a:rPr lang="en" sz="2400" dirty="0">
                <a:solidFill>
                  <a:srgbClr val="B45F06"/>
                </a:solidFill>
              </a:rPr>
              <a:t>shape</a:t>
            </a:r>
            <a:r>
              <a:rPr lang="en" sz="2400" dirty="0"/>
              <a:t> of the molecule</a:t>
            </a:r>
            <a:endParaRPr sz="2400" dirty="0"/>
          </a:p>
        </p:txBody>
      </p:sp>
    </p:spTree>
    <p:extLst>
      <p:ext uri="{BB962C8B-B14F-4D97-AF65-F5344CB8AC3E}">
        <p14:creationId xmlns:p14="http://schemas.microsoft.com/office/powerpoint/2010/main" val="269049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159300" y="1361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Carbon Chains</a:t>
            </a:r>
            <a:endParaRPr/>
          </a:p>
        </p:txBody>
      </p:sp>
      <p:sp>
        <p:nvSpPr>
          <p:cNvPr id="143" name="Google Shape;143;p29"/>
          <p:cNvSpPr txBox="1"/>
          <p:nvPr/>
        </p:nvSpPr>
        <p:spPr>
          <a:xfrm>
            <a:off x="83275" y="1180325"/>
            <a:ext cx="4514604" cy="181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dirty="0"/>
              <a:t>Carbon can use its </a:t>
            </a:r>
            <a:r>
              <a:rPr lang="en" sz="2800" dirty="0">
                <a:solidFill>
                  <a:srgbClr val="B45F06"/>
                </a:solidFill>
              </a:rPr>
              <a:t>valence</a:t>
            </a:r>
            <a:r>
              <a:rPr lang="en" sz="2800" dirty="0"/>
              <a:t> electrons to form </a:t>
            </a:r>
            <a:r>
              <a:rPr lang="en" sz="2800" dirty="0">
                <a:solidFill>
                  <a:srgbClr val="B45F06"/>
                </a:solidFill>
              </a:rPr>
              <a:t>covalent bonds</a:t>
            </a:r>
            <a:r>
              <a:rPr lang="en" sz="2800" dirty="0"/>
              <a:t> to other carbons</a:t>
            </a:r>
            <a:endParaRPr sz="2800" dirty="0"/>
          </a:p>
          <a:p>
            <a:pPr marL="457200" lvl="0" indent="-342900" algn="l" rtl="0">
              <a:spcBef>
                <a:spcPts val="0"/>
              </a:spcBef>
              <a:spcAft>
                <a:spcPts val="0"/>
              </a:spcAft>
              <a:buSzPts val="1800"/>
              <a:buChar char="●"/>
            </a:pPr>
            <a:r>
              <a:rPr lang="en" sz="2600" dirty="0"/>
              <a:t>This links the carbons into a </a:t>
            </a:r>
            <a:r>
              <a:rPr lang="en" sz="2600" dirty="0">
                <a:solidFill>
                  <a:srgbClr val="990000"/>
                </a:solidFill>
              </a:rPr>
              <a:t>chain</a:t>
            </a:r>
            <a:endParaRPr sz="2600" dirty="0">
              <a:solidFill>
                <a:srgbClr val="990000"/>
              </a:solidFill>
            </a:endParaRPr>
          </a:p>
          <a:p>
            <a:pPr marL="457200" lvl="0" indent="-342900" algn="l" rtl="0">
              <a:spcBef>
                <a:spcPts val="0"/>
              </a:spcBef>
              <a:spcAft>
                <a:spcPts val="0"/>
              </a:spcAft>
              <a:buSzPts val="1800"/>
              <a:buChar char="●"/>
            </a:pPr>
            <a:r>
              <a:rPr lang="en" sz="2600" dirty="0">
                <a:solidFill>
                  <a:srgbClr val="990000"/>
                </a:solidFill>
              </a:rPr>
              <a:t>Hydrocarbons</a:t>
            </a:r>
            <a:r>
              <a:rPr lang="en" sz="2600" dirty="0"/>
              <a:t>- organic molecules consisting only of carbon and hydrogen (think: simple framework for more complex organic molecules)</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41"/>
        <p:cNvGrpSpPr/>
        <p:nvPr/>
      </p:nvGrpSpPr>
      <p:grpSpPr>
        <a:xfrm>
          <a:off x="0" y="0"/>
          <a:ext cx="0" cy="0"/>
          <a:chOff x="0" y="0"/>
          <a:chExt cx="0" cy="0"/>
        </a:xfrm>
      </p:grpSpPr>
      <p:sp>
        <p:nvSpPr>
          <p:cNvPr id="142" name="Google Shape;142;p29"/>
          <p:cNvSpPr txBox="1">
            <a:spLocks noGrp="1"/>
          </p:cNvSpPr>
          <p:nvPr>
            <p:ph type="title"/>
          </p:nvPr>
        </p:nvSpPr>
        <p:spPr>
          <a:xfrm>
            <a:off x="159300" y="1361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Carbon Chains</a:t>
            </a:r>
            <a:endParaRPr/>
          </a:p>
        </p:txBody>
      </p:sp>
      <p:sp>
        <p:nvSpPr>
          <p:cNvPr id="144" name="Google Shape;144;p29"/>
          <p:cNvSpPr txBox="1"/>
          <p:nvPr/>
        </p:nvSpPr>
        <p:spPr>
          <a:xfrm>
            <a:off x="171525" y="1115078"/>
            <a:ext cx="3924000" cy="457858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dirty="0"/>
              <a:t>Carbon chains form the </a:t>
            </a:r>
            <a:r>
              <a:rPr lang="en" sz="2600" dirty="0">
                <a:solidFill>
                  <a:schemeClr val="accent5"/>
                </a:solidFill>
              </a:rPr>
              <a:t>skeletons</a:t>
            </a:r>
            <a:r>
              <a:rPr lang="en" sz="2600" dirty="0"/>
              <a:t> of most organic molecules</a:t>
            </a:r>
            <a:endParaRPr sz="2600" dirty="0"/>
          </a:p>
          <a:p>
            <a:pPr marL="457200" lvl="0" indent="-342900" algn="l" rtl="0">
              <a:spcBef>
                <a:spcPts val="0"/>
              </a:spcBef>
              <a:spcAft>
                <a:spcPts val="0"/>
              </a:spcAft>
              <a:buSzPts val="1800"/>
              <a:buChar char="●"/>
            </a:pPr>
            <a:r>
              <a:rPr lang="en" sz="2600" dirty="0"/>
              <a:t>Skeletons can vary in:</a:t>
            </a:r>
            <a:endParaRPr sz="2600" dirty="0"/>
          </a:p>
          <a:p>
            <a:pPr marL="914400" lvl="1" indent="-342900" algn="l" rtl="0">
              <a:spcBef>
                <a:spcPts val="0"/>
              </a:spcBef>
              <a:spcAft>
                <a:spcPts val="0"/>
              </a:spcAft>
              <a:buSzPts val="1800"/>
              <a:buChar char="○"/>
            </a:pPr>
            <a:r>
              <a:rPr lang="en" sz="2600" dirty="0"/>
              <a:t>Length</a:t>
            </a:r>
            <a:endParaRPr sz="2600" dirty="0"/>
          </a:p>
          <a:p>
            <a:pPr marL="914400" lvl="1" indent="-342900" algn="l" rtl="0">
              <a:spcBef>
                <a:spcPts val="0"/>
              </a:spcBef>
              <a:spcAft>
                <a:spcPts val="0"/>
              </a:spcAft>
              <a:buSzPts val="1800"/>
              <a:buChar char="○"/>
            </a:pPr>
            <a:r>
              <a:rPr lang="en" sz="2600" dirty="0"/>
              <a:t>Branching</a:t>
            </a:r>
            <a:endParaRPr sz="2600" dirty="0"/>
          </a:p>
          <a:p>
            <a:pPr marL="914400" lvl="1" indent="-342900" algn="l" rtl="0">
              <a:spcBef>
                <a:spcPts val="0"/>
              </a:spcBef>
              <a:spcAft>
                <a:spcPts val="0"/>
              </a:spcAft>
              <a:buSzPts val="1800"/>
              <a:buChar char="○"/>
            </a:pPr>
            <a:r>
              <a:rPr lang="en" sz="2600" dirty="0"/>
              <a:t>Double bond position</a:t>
            </a:r>
            <a:endParaRPr sz="2600" dirty="0"/>
          </a:p>
          <a:p>
            <a:pPr marL="914400" lvl="1" indent="-342900" algn="l" rtl="0">
              <a:spcBef>
                <a:spcPts val="0"/>
              </a:spcBef>
              <a:spcAft>
                <a:spcPts val="0"/>
              </a:spcAft>
              <a:buSzPts val="1800"/>
              <a:buChar char="○"/>
            </a:pPr>
            <a:r>
              <a:rPr lang="en" sz="2600" dirty="0"/>
              <a:t>Presence of rings</a:t>
            </a:r>
            <a:endParaRPr sz="2600" dirty="0"/>
          </a:p>
          <a:p>
            <a:pPr marL="457200" lvl="0" indent="-342900" algn="l" rtl="0">
              <a:spcBef>
                <a:spcPts val="0"/>
              </a:spcBef>
              <a:spcAft>
                <a:spcPts val="0"/>
              </a:spcAft>
              <a:buSzPts val="1800"/>
              <a:buChar char="●"/>
            </a:pPr>
            <a:r>
              <a:rPr lang="en" sz="2600" dirty="0"/>
              <a:t>Many regions of a cell’s organic molecules contain hydrocarbons </a:t>
            </a:r>
            <a:endParaRPr sz="2600" dirty="0"/>
          </a:p>
        </p:txBody>
      </p:sp>
      <p:cxnSp>
        <p:nvCxnSpPr>
          <p:cNvPr id="147" name="Google Shape;147;p29"/>
          <p:cNvCxnSpPr/>
          <p:nvPr/>
        </p:nvCxnSpPr>
        <p:spPr>
          <a:xfrm flipV="1">
            <a:off x="2260121" y="2415726"/>
            <a:ext cx="2756154" cy="603519"/>
          </a:xfrm>
          <a:prstGeom prst="bentConnector3">
            <a:avLst>
              <a:gd name="adj1" fmla="val 68153"/>
            </a:avLst>
          </a:prstGeom>
          <a:noFill/>
          <a:ln w="9525" cap="flat" cmpd="sng">
            <a:solidFill>
              <a:schemeClr val="dk2"/>
            </a:solidFill>
            <a:prstDash val="solid"/>
            <a:round/>
            <a:headEnd type="none" w="med" len="med"/>
            <a:tailEnd type="none" w="med" len="med"/>
          </a:ln>
        </p:spPr>
      </p:cxnSp>
      <p:cxnSp>
        <p:nvCxnSpPr>
          <p:cNvPr id="150" name="Google Shape;150;p29"/>
          <p:cNvCxnSpPr/>
          <p:nvPr/>
        </p:nvCxnSpPr>
        <p:spPr>
          <a:xfrm flipV="1">
            <a:off x="2760453" y="3211525"/>
            <a:ext cx="3551372" cy="192845"/>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52" name="Google Shape;152;p29"/>
          <p:cNvCxnSpPr/>
          <p:nvPr/>
        </p:nvCxnSpPr>
        <p:spPr>
          <a:xfrm>
            <a:off x="3157268" y="3847381"/>
            <a:ext cx="2518913" cy="1259457"/>
          </a:xfrm>
          <a:prstGeom prst="bentConnector3">
            <a:avLst>
              <a:gd name="adj1" fmla="val 100000"/>
            </a:avLst>
          </a:prstGeom>
          <a:noFill/>
          <a:ln w="9525" cap="flat" cmpd="sng">
            <a:solidFill>
              <a:schemeClr val="dk2"/>
            </a:solidFill>
            <a:prstDash val="solid"/>
            <a:round/>
            <a:headEnd type="none" w="med" len="med"/>
            <a:tailEnd type="none" w="med" len="med"/>
          </a:ln>
        </p:spPr>
      </p:cxnSp>
      <p:cxnSp>
        <p:nvCxnSpPr>
          <p:cNvPr id="155" name="Google Shape;155;p29"/>
          <p:cNvCxnSpPr/>
          <p:nvPr/>
        </p:nvCxnSpPr>
        <p:spPr>
          <a:xfrm>
            <a:off x="3881887" y="4632385"/>
            <a:ext cx="3243532" cy="1725283"/>
          </a:xfrm>
          <a:prstGeom prst="bentConnector3">
            <a:avLst>
              <a:gd name="adj1" fmla="val 3085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63494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159300" y="-1622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Functional Groups</a:t>
            </a:r>
            <a:endParaRPr/>
          </a:p>
        </p:txBody>
      </p:sp>
      <p:sp>
        <p:nvSpPr>
          <p:cNvPr id="162" name="Google Shape;162;p30"/>
          <p:cNvSpPr txBox="1">
            <a:spLocks noGrp="1"/>
          </p:cNvSpPr>
          <p:nvPr>
            <p:ph type="body" idx="1"/>
          </p:nvPr>
        </p:nvSpPr>
        <p:spPr>
          <a:xfrm>
            <a:off x="277194" y="983104"/>
            <a:ext cx="8522100" cy="991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600" dirty="0">
                <a:solidFill>
                  <a:srgbClr val="990000"/>
                </a:solidFill>
              </a:rPr>
              <a:t>Functional groups</a:t>
            </a:r>
            <a:r>
              <a:rPr lang="en" sz="2600" dirty="0"/>
              <a:t>: chemical groups attached to the carbon skeleton that participate in chemical reactions</a:t>
            </a:r>
            <a:endParaRPr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6"/>
        <p:cNvGrpSpPr/>
        <p:nvPr/>
      </p:nvGrpSpPr>
      <p:grpSpPr>
        <a:xfrm>
          <a:off x="0" y="0"/>
          <a:ext cx="0" cy="0"/>
          <a:chOff x="0" y="0"/>
          <a:chExt cx="0" cy="0"/>
        </a:xfrm>
      </p:grpSpPr>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2"/>
          <p:cNvSpPr txBox="1">
            <a:spLocks noGrp="1"/>
          </p:cNvSpPr>
          <p:nvPr>
            <p:ph type="title"/>
          </p:nvPr>
        </p:nvSpPr>
        <p:spPr>
          <a:xfrm>
            <a:off x="159300" y="59975"/>
            <a:ext cx="89100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a:t>Molecular Diversity due to Carbon</a:t>
            </a:r>
            <a:endParaRPr sz="4400"/>
          </a:p>
        </p:txBody>
      </p:sp>
      <p:sp>
        <p:nvSpPr>
          <p:cNvPr id="207" name="Google Shape;207;p32"/>
          <p:cNvSpPr txBox="1">
            <a:spLocks noGrp="1"/>
          </p:cNvSpPr>
          <p:nvPr>
            <p:ph type="body" idx="1"/>
          </p:nvPr>
        </p:nvSpPr>
        <p:spPr>
          <a:xfrm>
            <a:off x="311700" y="1079433"/>
            <a:ext cx="8522100" cy="455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600" dirty="0"/>
              <a:t>Variations in carbon skeletons allows for </a:t>
            </a:r>
            <a:r>
              <a:rPr lang="en" sz="2600" dirty="0">
                <a:solidFill>
                  <a:srgbClr val="B45F06"/>
                </a:solidFill>
              </a:rPr>
              <a:t>molecular diversity</a:t>
            </a:r>
            <a:endParaRPr sz="2600" dirty="0">
              <a:solidFill>
                <a:srgbClr val="B45F06"/>
              </a:solidFill>
            </a:endParaRPr>
          </a:p>
          <a:p>
            <a:pPr marL="0" lvl="0" indent="0" algn="l" rtl="0">
              <a:lnSpc>
                <a:spcPct val="100000"/>
              </a:lnSpc>
              <a:spcBef>
                <a:spcPts val="1600"/>
              </a:spcBef>
              <a:spcAft>
                <a:spcPts val="0"/>
              </a:spcAft>
              <a:buNone/>
            </a:pPr>
            <a:r>
              <a:rPr lang="en" sz="2600" dirty="0">
                <a:solidFill>
                  <a:srgbClr val="FF0000"/>
                </a:solidFill>
              </a:rPr>
              <a:t>Carbon</a:t>
            </a:r>
            <a:r>
              <a:rPr lang="en" sz="2600" dirty="0"/>
              <a:t> can form large molecules known as </a:t>
            </a:r>
            <a:r>
              <a:rPr lang="en" sz="2600" dirty="0">
                <a:solidFill>
                  <a:srgbClr val="FF0000"/>
                </a:solidFill>
              </a:rPr>
              <a:t>macromolecules</a:t>
            </a:r>
            <a:endParaRPr sz="2600" dirty="0">
              <a:solidFill>
                <a:srgbClr val="FF0000"/>
              </a:solidFill>
            </a:endParaRPr>
          </a:p>
          <a:p>
            <a:pPr marL="0" lvl="0" indent="0" algn="l" rtl="0">
              <a:lnSpc>
                <a:spcPct val="100000"/>
              </a:lnSpc>
              <a:spcBef>
                <a:spcPts val="1600"/>
              </a:spcBef>
              <a:spcAft>
                <a:spcPts val="0"/>
              </a:spcAft>
              <a:buNone/>
            </a:pPr>
            <a:r>
              <a:rPr lang="en" sz="2600" dirty="0"/>
              <a:t>Four classes of </a:t>
            </a:r>
            <a:r>
              <a:rPr lang="en" sz="2600" dirty="0">
                <a:solidFill>
                  <a:srgbClr val="FF0000"/>
                </a:solidFill>
              </a:rPr>
              <a:t>macromolecules </a:t>
            </a:r>
            <a:r>
              <a:rPr lang="en" sz="2600" dirty="0"/>
              <a:t>(molecules made of smaller subunits):</a:t>
            </a:r>
            <a:endParaRPr sz="2600" dirty="0"/>
          </a:p>
          <a:p>
            <a:pPr marL="731520" lvl="0" indent="-406400" algn="l" rtl="0">
              <a:lnSpc>
                <a:spcPct val="100000"/>
              </a:lnSpc>
              <a:spcBef>
                <a:spcPts val="1600"/>
              </a:spcBef>
              <a:spcAft>
                <a:spcPts val="0"/>
              </a:spcAft>
              <a:buSzPts val="2800"/>
              <a:buChar char="●"/>
            </a:pPr>
            <a:r>
              <a:rPr lang="en" dirty="0"/>
              <a:t>Carbohydrates</a:t>
            </a:r>
            <a:endParaRPr dirty="0"/>
          </a:p>
          <a:p>
            <a:pPr marL="731520" lvl="0" indent="-406400" algn="l" rtl="0">
              <a:lnSpc>
                <a:spcPct val="100000"/>
              </a:lnSpc>
              <a:spcBef>
                <a:spcPts val="0"/>
              </a:spcBef>
              <a:spcAft>
                <a:spcPts val="0"/>
              </a:spcAft>
              <a:buSzPts val="2800"/>
              <a:buChar char="●"/>
            </a:pPr>
            <a:r>
              <a:rPr lang="en" dirty="0"/>
              <a:t>Proteins</a:t>
            </a:r>
            <a:endParaRPr dirty="0"/>
          </a:p>
          <a:p>
            <a:pPr marL="731520" lvl="0" indent="-406400" algn="l" rtl="0">
              <a:lnSpc>
                <a:spcPct val="100000"/>
              </a:lnSpc>
              <a:spcBef>
                <a:spcPts val="0"/>
              </a:spcBef>
              <a:spcAft>
                <a:spcPts val="0"/>
              </a:spcAft>
              <a:buSzPts val="2800"/>
              <a:buChar char="●"/>
            </a:pPr>
            <a:r>
              <a:rPr lang="en" dirty="0"/>
              <a:t>Nucleic acids</a:t>
            </a:r>
            <a:endParaRPr dirty="0"/>
          </a:p>
          <a:p>
            <a:pPr marL="731520" lvl="0" indent="-406400" algn="l" rtl="0">
              <a:lnSpc>
                <a:spcPct val="100000"/>
              </a:lnSpc>
              <a:spcBef>
                <a:spcPts val="0"/>
              </a:spcBef>
              <a:spcAft>
                <a:spcPts val="0"/>
              </a:spcAft>
              <a:buSzPts val="2800"/>
              <a:buChar char="●"/>
            </a:pPr>
            <a:r>
              <a:rPr lang="en" dirty="0"/>
              <a:t>Lipids</a:t>
            </a:r>
            <a:endParaRPr dirty="0"/>
          </a:p>
        </p:txBody>
      </p:sp>
      <p:grpSp>
        <p:nvGrpSpPr>
          <p:cNvPr id="208" name="Google Shape;208;p32"/>
          <p:cNvGrpSpPr/>
          <p:nvPr/>
        </p:nvGrpSpPr>
        <p:grpSpPr>
          <a:xfrm>
            <a:off x="3498400" y="4433200"/>
            <a:ext cx="2498750" cy="1184700"/>
            <a:chOff x="3526175" y="4460950"/>
            <a:chExt cx="2498750" cy="1184700"/>
          </a:xfrm>
        </p:grpSpPr>
        <p:sp>
          <p:nvSpPr>
            <p:cNvPr id="209" name="Google Shape;209;p32"/>
            <p:cNvSpPr/>
            <p:nvPr/>
          </p:nvSpPr>
          <p:spPr>
            <a:xfrm>
              <a:off x="3526175" y="4460950"/>
              <a:ext cx="675600" cy="1184700"/>
            </a:xfrm>
            <a:prstGeom prst="rightBrace">
              <a:avLst>
                <a:gd name="adj1" fmla="val 8333"/>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txBox="1"/>
            <p:nvPr/>
          </p:nvSpPr>
          <p:spPr>
            <a:xfrm>
              <a:off x="4257325" y="4854250"/>
              <a:ext cx="1767600" cy="3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accent5"/>
                  </a:solidFill>
                </a:rPr>
                <a:t>Polymers</a:t>
              </a:r>
              <a:endParaRPr sz="2200" dirty="0"/>
            </a:p>
          </p:txBody>
        </p:sp>
      </p:grpSp>
      <p:grpSp>
        <p:nvGrpSpPr>
          <p:cNvPr id="211" name="Google Shape;211;p32"/>
          <p:cNvGrpSpPr/>
          <p:nvPr/>
        </p:nvGrpSpPr>
        <p:grpSpPr>
          <a:xfrm>
            <a:off x="664234" y="5828195"/>
            <a:ext cx="5017073" cy="504880"/>
            <a:chOff x="895701" y="6074408"/>
            <a:chExt cx="4502819" cy="504880"/>
          </a:xfrm>
        </p:grpSpPr>
        <p:cxnSp>
          <p:nvCxnSpPr>
            <p:cNvPr id="212" name="Google Shape;212;p32"/>
            <p:cNvCxnSpPr/>
            <p:nvPr/>
          </p:nvCxnSpPr>
          <p:spPr>
            <a:xfrm>
              <a:off x="2095820" y="6074408"/>
              <a:ext cx="96150" cy="265316"/>
            </a:xfrm>
            <a:prstGeom prst="straightConnector1">
              <a:avLst/>
            </a:prstGeom>
            <a:noFill/>
            <a:ln w="9525" cap="flat" cmpd="sng">
              <a:solidFill>
                <a:schemeClr val="dk2"/>
              </a:solidFill>
              <a:prstDash val="solid"/>
              <a:round/>
              <a:headEnd type="none" w="med" len="med"/>
              <a:tailEnd type="triangle" w="med" len="med"/>
            </a:ln>
          </p:spPr>
        </p:cxnSp>
        <p:sp>
          <p:nvSpPr>
            <p:cNvPr id="213" name="Google Shape;213;p32"/>
            <p:cNvSpPr txBox="1"/>
            <p:nvPr/>
          </p:nvSpPr>
          <p:spPr>
            <a:xfrm>
              <a:off x="895701" y="6181188"/>
              <a:ext cx="4502819" cy="39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Does not include true polymers and are </a:t>
              </a:r>
              <a:r>
                <a:rPr lang="en" sz="2400" dirty="0">
                  <a:solidFill>
                    <a:schemeClr val="accent5"/>
                  </a:solidFill>
                </a:rPr>
                <a:t>hydrophobic molecules</a:t>
              </a:r>
              <a:endParaRPr sz="2400" dirty="0">
                <a:solidFill>
                  <a:schemeClr val="accent5"/>
                </a:solidFill>
              </a:endParaRPr>
            </a:p>
          </p:txBody>
        </p:sp>
      </p:grpSp>
      <p:sp>
        <p:nvSpPr>
          <p:cNvPr id="214" name="Google Shape;214;p32"/>
          <p:cNvSpPr txBox="1"/>
          <p:nvPr/>
        </p:nvSpPr>
        <p:spPr>
          <a:xfrm>
            <a:off x="5753819" y="3824653"/>
            <a:ext cx="3329795" cy="2921204"/>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300" dirty="0"/>
              <a:t>NOTE: Along with carbon, </a:t>
            </a:r>
            <a:r>
              <a:rPr lang="en" sz="2300" dirty="0">
                <a:solidFill>
                  <a:srgbClr val="0000FF"/>
                </a:solidFill>
              </a:rPr>
              <a:t>nitrogen</a:t>
            </a:r>
            <a:r>
              <a:rPr lang="en" sz="2300" dirty="0"/>
              <a:t> is an important element for building </a:t>
            </a:r>
            <a:r>
              <a:rPr lang="en" sz="2300" u="sng" dirty="0"/>
              <a:t>proteins</a:t>
            </a:r>
            <a:r>
              <a:rPr lang="en" sz="2300" dirty="0"/>
              <a:t> and </a:t>
            </a:r>
            <a:r>
              <a:rPr lang="en" sz="2300" u="sng" dirty="0"/>
              <a:t>nucleic acids</a:t>
            </a:r>
            <a:r>
              <a:rPr lang="en" sz="2300" dirty="0"/>
              <a:t>. </a:t>
            </a:r>
            <a:r>
              <a:rPr lang="en" sz="2300" dirty="0">
                <a:solidFill>
                  <a:srgbClr val="0000FF"/>
                </a:solidFill>
              </a:rPr>
              <a:t>Phosphorus </a:t>
            </a:r>
            <a:r>
              <a:rPr lang="en" sz="2300" dirty="0"/>
              <a:t>is important for building </a:t>
            </a:r>
            <a:r>
              <a:rPr lang="en" sz="2300" u="sng" dirty="0"/>
              <a:t>nucleic acids</a:t>
            </a:r>
            <a:r>
              <a:rPr lang="en" sz="2300" dirty="0"/>
              <a:t> and some </a:t>
            </a:r>
            <a:r>
              <a:rPr lang="en" sz="2300" u="sng" dirty="0"/>
              <a:t>lipids</a:t>
            </a:r>
            <a:endParaRPr sz="23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title"/>
          </p:nvPr>
        </p:nvSpPr>
        <p:spPr>
          <a:xfrm>
            <a:off x="74050" y="364775"/>
            <a:ext cx="89952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400" dirty="0"/>
              <a:t>Formation and Breakdown of Macromolecules</a:t>
            </a:r>
            <a:endParaRPr sz="3400" dirty="0"/>
          </a:p>
        </p:txBody>
      </p:sp>
      <p:sp>
        <p:nvSpPr>
          <p:cNvPr id="220" name="Google Shape;220;p33"/>
          <p:cNvSpPr txBox="1">
            <a:spLocks noGrp="1"/>
          </p:cNvSpPr>
          <p:nvPr>
            <p:ph type="body" idx="1"/>
          </p:nvPr>
        </p:nvSpPr>
        <p:spPr>
          <a:xfrm>
            <a:off x="235500" y="1151400"/>
            <a:ext cx="8464200" cy="2937521"/>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dirty="0">
                <a:solidFill>
                  <a:srgbClr val="FF0000"/>
                </a:solidFill>
              </a:rPr>
              <a:t>Polymers</a:t>
            </a:r>
            <a:r>
              <a:rPr lang="en" dirty="0">
                <a:solidFill>
                  <a:schemeClr val="dk1"/>
                </a:solidFill>
              </a:rPr>
              <a:t>: chain like macromolecules of </a:t>
            </a:r>
            <a:r>
              <a:rPr lang="en" dirty="0">
                <a:solidFill>
                  <a:srgbClr val="990000"/>
                </a:solidFill>
              </a:rPr>
              <a:t>similar or identical </a:t>
            </a:r>
            <a:r>
              <a:rPr lang="en" u="sng" dirty="0">
                <a:solidFill>
                  <a:srgbClr val="990000"/>
                </a:solidFill>
              </a:rPr>
              <a:t>repeating</a:t>
            </a:r>
            <a:r>
              <a:rPr lang="en" dirty="0">
                <a:solidFill>
                  <a:schemeClr val="dk1"/>
                </a:solidFill>
              </a:rPr>
              <a:t> units that are covalently bonded together</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 dirty="0">
                <a:solidFill>
                  <a:srgbClr val="FF0000"/>
                </a:solidFill>
              </a:rPr>
              <a:t>Monomers</a:t>
            </a:r>
            <a:r>
              <a:rPr lang="en" dirty="0">
                <a:solidFill>
                  <a:schemeClr val="dk1"/>
                </a:solidFill>
              </a:rPr>
              <a:t>: the repeating units that make up polymers</a:t>
            </a:r>
            <a:endParaRPr dirty="0">
              <a:solidFill>
                <a:schemeClr val="dk1"/>
              </a:solidFill>
            </a:endParaRPr>
          </a:p>
          <a:p>
            <a:pPr marL="0" lvl="0" indent="0" algn="l" rtl="0">
              <a:lnSpc>
                <a:spcPct val="100000"/>
              </a:lnSpc>
              <a:spcBef>
                <a:spcPts val="0"/>
              </a:spcBef>
              <a:spcAft>
                <a:spcPts val="0"/>
              </a:spcAft>
              <a:buNone/>
            </a:pPr>
            <a:endParaRPr sz="2400" dirty="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698</Words>
  <Application>Microsoft Office PowerPoint</Application>
  <PresentationFormat>On-screen Show (4:3)</PresentationFormat>
  <Paragraphs>65</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Verdana</vt:lpstr>
      <vt:lpstr>Noto Sans Symbols</vt:lpstr>
      <vt:lpstr>Arial</vt:lpstr>
      <vt:lpstr>Simple Light</vt:lpstr>
      <vt:lpstr>Simple Light</vt:lpstr>
      <vt:lpstr>PowerPoint Presentation</vt:lpstr>
      <vt:lpstr>Carbon</vt:lpstr>
      <vt:lpstr>Carbon</vt:lpstr>
      <vt:lpstr>Carbon Chains</vt:lpstr>
      <vt:lpstr>Carbon Chains</vt:lpstr>
      <vt:lpstr>Functional Groups</vt:lpstr>
      <vt:lpstr>PowerPoint Presentation</vt:lpstr>
      <vt:lpstr>Molecular Diversity due to Carbon</vt:lpstr>
      <vt:lpstr>Formation and Breakdown of Macromolecules</vt:lpstr>
      <vt:lpstr>Formation and Breakdown of Macromolecules</vt:lpstr>
      <vt:lpstr>Dehydration Reaction</vt:lpstr>
      <vt:lpstr>Hydrolysis</vt:lpstr>
      <vt:lpstr>Practice</vt:lpstr>
      <vt:lpstr>Concept Check</vt:lpstr>
      <vt:lpstr>Concept Check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Life</dc:title>
  <dc:creator>Daniel</dc:creator>
  <cp:lastModifiedBy>Nancy Connors</cp:lastModifiedBy>
  <cp:revision>12</cp:revision>
  <dcterms:modified xsi:type="dcterms:W3CDTF">2025-06-16T15:19:56Z</dcterms:modified>
</cp:coreProperties>
</file>